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1B6A50"/>
              </a:solidFill>
              <a:prstDash val="solid"/>
              <a:round/>
            </a:ln>
          </a:left>
          <a:right>
            <a:ln w="9525" cap="flat">
              <a:solidFill>
                <a:srgbClr val="1B6A5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6A50"/>
              </a:solidFill>
              <a:prstDash val="solid"/>
              <a:round/>
            </a:ln>
          </a:top>
          <a:bottom>
            <a:ln w="9525" cap="flat">
              <a:solidFill>
                <a:srgbClr val="1B6A5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6"/>
            <a:ext cx="2464337" cy="473561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2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69" y="1645666"/>
            <a:ext cx="3734836" cy="473561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69" y="476719"/>
            <a:ext cx="3734836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3"/>
            <a:ext cx="4572000" cy="64818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4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69" y="1645670"/>
            <a:ext cx="8339453" cy="1580757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0">
              <a:buClrTx/>
              <a:buSzTx/>
              <a:buFontTx/>
              <a:buNone/>
              <a:defRPr sz="2800"/>
            </a:lvl2pPr>
            <a:lvl3pPr marL="0" indent="0">
              <a:buClrTx/>
              <a:buSzTx/>
              <a:buFontTx/>
              <a:buNone/>
              <a:defRPr sz="2800"/>
            </a:lvl3pPr>
            <a:lvl4pPr marL="0" indent="0">
              <a:buClrTx/>
              <a:buSzTx/>
              <a:buFontTx/>
              <a:buNone/>
              <a:defRPr sz="2800"/>
            </a:lvl4pPr>
            <a:lvl5pPr marL="0" indent="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69" y="1976908"/>
            <a:ext cx="2701738" cy="3635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8" cy="33902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8" cy="28544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173736" indent="-173736" defTabSz="694944">
              <a:spcBef>
                <a:spcPts val="700"/>
              </a:spcBef>
              <a:defRPr sz="1824"/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8" cy="2261931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>
            <a:off x="3274945" y="238507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11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69" y="476719"/>
            <a:ext cx="7723811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69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17" y="4498106"/>
            <a:ext cx="3281979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17" y="4943993"/>
            <a:ext cx="3281979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5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6"/>
            <a:ext cx="328197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3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7"/>
            <a:ext cx="6765926" cy="168721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69" y="476719"/>
            <a:ext cx="795768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5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0" y="4498106"/>
            <a:ext cx="2194612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0" y="4943993"/>
            <a:ext cx="2194612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1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6"/>
            <a:ext cx="219461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1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8" cy="1901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13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6"/>
            <a:ext cx="219461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13" cy="1102207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 flipH="1">
            <a:off x="6886016" y="3978395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6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2"/>
            <a:ext cx="1376993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715488" y="3734639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3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1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1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1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9" name="Line"/>
          <p:cNvSpPr/>
          <p:nvPr/>
        </p:nvSpPr>
        <p:spPr>
          <a:xfrm flipH="1">
            <a:off x="2455428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8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2"/>
            <a:ext cx="1376994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4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4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4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H="1">
            <a:off x="5937991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2"/>
            <a:ext cx="1376997" cy="17112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7" cy="339032"/>
          </a:xfrm>
          <a:prstGeom prst="rect">
            <a:avLst/>
          </a:prstGeom>
        </p:spPr>
        <p:txBody>
          <a:bodyPr anchor="ctr"/>
          <a:lstStyle/>
          <a:p>
            <a:pPr marL="162305" indent="-162305" defTabSz="649223">
              <a:spcBef>
                <a:spcPts val="700"/>
              </a:spcBef>
              <a:defRPr sz="1703"/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7" cy="285442"/>
          </a:xfrm>
          <a:prstGeom prst="rect">
            <a:avLst/>
          </a:prstGeom>
        </p:spPr>
        <p:txBody>
          <a:bodyPr anchor="ctr"/>
          <a:lstStyle/>
          <a:p>
            <a:pPr marL="114300" indent="-114300" defTabSz="457200">
              <a:spcBef>
                <a:spcPts val="500"/>
              </a:spcBef>
              <a:defRPr sz="1200"/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7" cy="1566755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94" name="Line"/>
          <p:cNvSpPr/>
          <p:nvPr/>
        </p:nvSpPr>
        <p:spPr>
          <a:xfrm flipH="1">
            <a:off x="7678825" y="3734639"/>
            <a:ext cx="753262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2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50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8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Body Level One…"/>
          <p:cNvSpPr txBox="1"/>
          <p:nvPr>
            <p:ph type="body" sz="half" idx="1"/>
          </p:nvPr>
        </p:nvSpPr>
        <p:spPr>
          <a:xfrm>
            <a:off x="5833886" y="1639888"/>
            <a:ext cx="290050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8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700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8"/>
            <a:ext cx="1768702" cy="31236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8"/>
            <a:ext cx="1768702" cy="31236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4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2" cy="614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6"/>
            <a:ext cx="1783654" cy="60695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H="1">
            <a:off x="2401067" y="1985739"/>
            <a:ext cx="6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8" y="1985739"/>
            <a:ext cx="6728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39"/>
            <a:ext cx="6" cy="4011839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7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69" y="476719"/>
            <a:ext cx="6944795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1" y="1882463"/>
            <a:ext cx="6245670" cy="76854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3" y="1887421"/>
            <a:ext cx="1824310" cy="76855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3" y="3031842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3" y="4176259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8" y="5320679"/>
            <a:ext cx="1824310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H="1" flipV="1">
            <a:off x="418442" y="2847663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2" y="3999957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2" y="5137379"/>
            <a:ext cx="8323290" cy="6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59" y="3034756"/>
            <a:ext cx="6245676" cy="76855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59" y="4179906"/>
            <a:ext cx="6245676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59" y="5329959"/>
            <a:ext cx="6245676" cy="76855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7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21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Helvetica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5"/>
            <a:ext cx="533402" cy="2567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6" y="253136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6" y="3052809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6" y="3574264"/>
            <a:ext cx="533407" cy="256733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53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6" y="4095715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67" y="5138620"/>
            <a:ext cx="399973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6" y="5660073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6" y="4617168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6" y="5138620"/>
            <a:ext cx="533407" cy="256734"/>
          </a:xfrm>
          <a:prstGeom prst="rect">
            <a:avLst/>
          </a:prstGeom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7" y="2016692"/>
            <a:ext cx="3207974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112013" indent="-112013" defTabSz="448055">
              <a:spcBef>
                <a:spcPts val="400"/>
              </a:spcBef>
              <a:defRPr sz="1176"/>
            </a:pPr>
          </a:p>
        </p:txBody>
      </p:sp>
      <p:sp>
        <p:nvSpPr>
          <p:cNvPr id="424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5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6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4"/>
            <a:ext cx="2565700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4"/>
            <a:ext cx="2565705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6" y="1652334"/>
            <a:ext cx="2565706" cy="790080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/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5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6" y="5841107"/>
            <a:ext cx="2565706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09"/>
            <a:ext cx="2565705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6" y="2442409"/>
            <a:ext cx="2565706" cy="3420005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84" y="1665281"/>
            <a:ext cx="4223753" cy="2052012"/>
            <a:chOff x="-1" y="-1"/>
            <a:chExt cx="4223751" cy="2052010"/>
          </a:xfrm>
        </p:grpSpPr>
        <p:sp>
          <p:nvSpPr>
            <p:cNvPr id="461" name="Rectangle"/>
            <p:cNvSpPr/>
            <p:nvPr/>
          </p:nvSpPr>
          <p:spPr>
            <a:xfrm>
              <a:off x="-2" y="-2"/>
              <a:ext cx="4073225" cy="20520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7" y="266940"/>
              <a:ext cx="252007" cy="158440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37" y="1665279"/>
            <a:ext cx="4073218" cy="2247820"/>
            <a:chOff x="0" y="-1"/>
            <a:chExt cx="4073216" cy="2247819"/>
          </a:xfrm>
        </p:grpSpPr>
        <p:sp>
          <p:nvSpPr>
            <p:cNvPr id="464" name="Rectangle"/>
            <p:cNvSpPr/>
            <p:nvPr/>
          </p:nvSpPr>
          <p:spPr>
            <a:xfrm>
              <a:off x="-1" y="-2"/>
              <a:ext cx="4073218" cy="20590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4" y="2042872"/>
              <a:ext cx="187923" cy="204947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2" y="3749587"/>
            <a:ext cx="4073221" cy="2287967"/>
            <a:chOff x="0" y="0"/>
            <a:chExt cx="4073219" cy="2287966"/>
          </a:xfrm>
        </p:grpSpPr>
        <p:sp>
          <p:nvSpPr>
            <p:cNvPr id="467" name="Rectangle"/>
            <p:cNvSpPr/>
            <p:nvPr/>
          </p:nvSpPr>
          <p:spPr>
            <a:xfrm rot="10800000">
              <a:off x="-1" y="192139"/>
              <a:ext cx="4073221" cy="209582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21" cy="208604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14" y="3939980"/>
            <a:ext cx="4220742" cy="2097574"/>
            <a:chOff x="0" y="0"/>
            <a:chExt cx="4220741" cy="2097573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22" cy="209757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4" y="1664509"/>
              <a:ext cx="257605" cy="158438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8" y="4344877"/>
            <a:ext cx="3414180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8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1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84" y="1665281"/>
            <a:ext cx="4223755" cy="2052012"/>
            <a:chOff x="-1" y="-1"/>
            <a:chExt cx="4223753" cy="2052010"/>
          </a:xfrm>
        </p:grpSpPr>
        <p:sp>
          <p:nvSpPr>
            <p:cNvPr id="489" name="Rectangle"/>
            <p:cNvSpPr/>
            <p:nvPr/>
          </p:nvSpPr>
          <p:spPr>
            <a:xfrm>
              <a:off x="-2" y="-2"/>
              <a:ext cx="4073226" cy="20520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9" y="1585997"/>
              <a:ext cx="252009" cy="158439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37" y="1665279"/>
            <a:ext cx="4073218" cy="2247820"/>
            <a:chOff x="0" y="-1"/>
            <a:chExt cx="4073216" cy="2247819"/>
          </a:xfrm>
        </p:grpSpPr>
        <p:sp>
          <p:nvSpPr>
            <p:cNvPr id="492" name="Rectangle"/>
            <p:cNvSpPr/>
            <p:nvPr/>
          </p:nvSpPr>
          <p:spPr>
            <a:xfrm>
              <a:off x="-1" y="-2"/>
              <a:ext cx="4073218" cy="20590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5" y="2042872"/>
              <a:ext cx="187921" cy="204947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0" y="3985546"/>
            <a:ext cx="4073212" cy="2052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19"/>
            <a:ext cx="3414177" cy="133334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5" y="4344877"/>
            <a:ext cx="3414181" cy="133334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5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2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03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4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9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9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/>
          </a:p>
        </p:txBody>
      </p:sp>
      <p:sp>
        <p:nvSpPr>
          <p:cNvPr id="516" name="Rectangle"/>
          <p:cNvSpPr/>
          <p:nvPr>
            <p:ph type="body" sz="quarter" idx="15"/>
          </p:nvPr>
        </p:nvSpPr>
        <p:spPr>
          <a:xfrm>
            <a:off x="399600" y="5885727"/>
            <a:ext cx="4172400" cy="173936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91440" indent="-91440" defTabSz="365760">
              <a:spcBef>
                <a:spcPts val="400"/>
              </a:spcBef>
              <a:defRPr sz="960"/>
            </a:pP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Circle"/>
          <p:cNvSpPr/>
          <p:nvPr/>
        </p:nvSpPr>
        <p:spPr>
          <a:xfrm>
            <a:off x="472635" y="2193725"/>
            <a:ext cx="3258750" cy="325874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3094670" y="4864741"/>
            <a:ext cx="3686603" cy="6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65239" y="2908418"/>
            <a:ext cx="1506388" cy="6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Circle"/>
          <p:cNvSpPr/>
          <p:nvPr/>
        </p:nvSpPr>
        <p:spPr>
          <a:xfrm>
            <a:off x="4617851" y="2017464"/>
            <a:ext cx="1781919" cy="178192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6624490" y="3919033"/>
            <a:ext cx="1781921" cy="1781922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Body Level One…"/>
          <p:cNvSpPr txBox="1"/>
          <p:nvPr>
            <p:ph type="body" sz="quarter" idx="1"/>
          </p:nvPr>
        </p:nvSpPr>
        <p:spPr>
          <a:xfrm>
            <a:off x="819661" y="2540748"/>
            <a:ext cx="2564697" cy="25647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0"/>
            <a:ext cx="7942458" cy="41110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5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3"/>
          <a:stretch>
            <a:fillRect/>
          </a:stretch>
        </p:blipFill>
        <p:spPr>
          <a:xfrm>
            <a:off x="0" y="-3"/>
            <a:ext cx="9144000" cy="685800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5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6"/>
            <a:ext cx="6762750" cy="24112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chemeClr val="accent2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4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2pPr>
            <a:lvl3pPr marL="1234438" indent="-320038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69"/>
            <a:ext cx="6858001" cy="1854268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0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69" y="1762736"/>
            <a:ext cx="326980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6"/>
            <a:ext cx="228306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8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8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69" y="1762736"/>
            <a:ext cx="1811392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70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70" cy="2015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6"/>
            <a:ext cx="1811394" cy="4308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70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4" y="1768792"/>
            <a:ext cx="1970570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69" y="4049045"/>
            <a:ext cx="1970567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4" y="4049045"/>
            <a:ext cx="1970570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4" y="1768792"/>
            <a:ext cx="1970567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6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800"/>
            <a:ext cx="221779" cy="29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589979" y="4747607"/>
            <a:ext cx="221598" cy="29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0" name="Shape"/>
          <p:cNvSpPr/>
          <p:nvPr/>
        </p:nvSpPr>
        <p:spPr>
          <a:xfrm>
            <a:off x="600692" y="3401688"/>
            <a:ext cx="198069" cy="361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3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6" cy="268330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7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9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6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6"/>
            <a:ext cx="9144000" cy="269328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0"/>
            <a:ext cx="4734560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800"/>
            <a:ext cx="221779" cy="29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1" name="Shape"/>
          <p:cNvSpPr/>
          <p:nvPr/>
        </p:nvSpPr>
        <p:spPr>
          <a:xfrm>
            <a:off x="589979" y="4747607"/>
            <a:ext cx="221598" cy="29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2" name="Shape"/>
          <p:cNvSpPr/>
          <p:nvPr/>
        </p:nvSpPr>
        <p:spPr>
          <a:xfrm>
            <a:off x="600692" y="3401688"/>
            <a:ext cx="198069" cy="361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b="1" sz="1400"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5" cy="448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50"/>
          </a:xfrm>
          <a:prstGeom prst="rect">
            <a:avLst/>
          </a:prstGeom>
        </p:spPr>
        <p:txBody>
          <a:bodyPr anchor="ctr"/>
          <a:lstStyle/>
          <a:p>
            <a:pPr marL="221742" indent="-221742" defTabSz="886968">
              <a:spcBef>
                <a:spcPts val="900"/>
              </a:spcBef>
              <a:defRPr sz="2328"/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6" cy="2683307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6" y="-1"/>
            <a:ext cx="87538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2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4" y="928010"/>
            <a:ext cx="4734563" cy="416818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5"/>
            <a:ext cx="7158040" cy="393096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4pPr>
            <a:lvl5pPr marL="1757359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1997" y="1596095"/>
            <a:ext cx="753263" cy="6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5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279550" y="6221732"/>
            <a:ext cx="273653" cy="269237"/>
          </a:xfrm>
          <a:prstGeom prst="rect">
            <a:avLst/>
          </a:prstGeom>
        </p:spPr>
        <p:txBody>
          <a:bodyPr lIns="45718" tIns="45718" rIns="45718" bIns="45718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1" name="Rectangle"/>
          <p:cNvSpPr/>
          <p:nvPr>
            <p:ph type="body" sz="quarter" idx="13"/>
          </p:nvPr>
        </p:nvSpPr>
        <p:spPr>
          <a:xfrm>
            <a:off x="759940" y="2174380"/>
            <a:ext cx="3466071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sp>
        <p:nvSpPr>
          <p:cNvPr id="92" name="Line"/>
          <p:cNvSpPr/>
          <p:nvPr/>
        </p:nvSpPr>
        <p:spPr>
          <a:xfrm flipH="1">
            <a:off x="4571998" y="2222623"/>
            <a:ext cx="6" cy="3585222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>
            <p:ph type="body" sz="quarter" idx="14"/>
          </p:nvPr>
        </p:nvSpPr>
        <p:spPr>
          <a:xfrm>
            <a:off x="4917990" y="2174380"/>
            <a:ext cx="3466070" cy="43542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208"/>
            </a:pPr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69" y="1647106"/>
            <a:ext cx="397999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518759" y="625958"/>
            <a:ext cx="6" cy="232325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Rectangle"/>
          <p:cNvSpPr/>
          <p:nvPr/>
        </p:nvSpPr>
        <p:spPr>
          <a:xfrm>
            <a:off x="0" y="6466113"/>
            <a:ext cx="9144000" cy="391892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" name="© UAB. All Rights Reserved."/>
          <p:cNvSpPr txBox="1"/>
          <p:nvPr/>
        </p:nvSpPr>
        <p:spPr>
          <a:xfrm>
            <a:off x="7955343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02269" y="476719"/>
            <a:ext cx="7977352" cy="768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projector.tensorflow.org/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1999" y="2526131"/>
            <a:ext cx="8122602" cy="1715669"/>
          </a:xfrm>
          <a:prstGeom prst="rect">
            <a:avLst/>
          </a:prstGeom>
        </p:spPr>
        <p:txBody>
          <a:bodyPr/>
          <a:lstStyle>
            <a:lvl1pPr defTabSz="548640">
              <a:defRPr sz="3600"/>
            </a:lvl1pPr>
          </a:lstStyle>
          <a:p>
            <a:pPr/>
            <a:r>
              <a:t>Investigation of Image Classification based on Transfer Learning and 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iamese Network"/>
          <p:cNvSpPr txBox="1"/>
          <p:nvPr>
            <p:ph type="title"/>
          </p:nvPr>
        </p:nvSpPr>
        <p:spPr>
          <a:xfrm>
            <a:off x="402269" y="476717"/>
            <a:ext cx="7977352" cy="768551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grpSp>
        <p:nvGrpSpPr>
          <p:cNvPr id="899" name="CNN"/>
          <p:cNvGrpSpPr/>
          <p:nvPr/>
        </p:nvGrpSpPr>
        <p:grpSpPr>
          <a:xfrm>
            <a:off x="3129528" y="1941599"/>
            <a:ext cx="1518542" cy="743152"/>
            <a:chOff x="0" y="-1"/>
            <a:chExt cx="1518541" cy="743151"/>
          </a:xfrm>
        </p:grpSpPr>
        <p:sp>
          <p:nvSpPr>
            <p:cNvPr id="897" name="Rectangle"/>
            <p:cNvSpPr/>
            <p:nvPr/>
          </p:nvSpPr>
          <p:spPr>
            <a:xfrm>
              <a:off x="-1" y="-2"/>
              <a:ext cx="1518542" cy="743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898" name="CNN"/>
            <p:cNvSpPr txBox="1"/>
            <p:nvPr/>
          </p:nvSpPr>
          <p:spPr>
            <a:xfrm>
              <a:off x="-1" y="103605"/>
              <a:ext cx="1518542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02" name="Img"/>
          <p:cNvGrpSpPr/>
          <p:nvPr/>
        </p:nvGrpSpPr>
        <p:grpSpPr>
          <a:xfrm>
            <a:off x="1412347" y="1805171"/>
            <a:ext cx="1016004" cy="1016004"/>
            <a:chOff x="0" y="0"/>
            <a:chExt cx="1016003" cy="1016003"/>
          </a:xfrm>
        </p:grpSpPr>
        <p:sp>
          <p:nvSpPr>
            <p:cNvPr id="900" name="Square"/>
            <p:cNvSpPr/>
            <p:nvPr/>
          </p:nvSpPr>
          <p:spPr>
            <a:xfrm>
              <a:off x="-1" y="-1"/>
              <a:ext cx="1016004" cy="10160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01" name="Img"/>
            <p:cNvSpPr txBox="1"/>
            <p:nvPr/>
          </p:nvSpPr>
          <p:spPr>
            <a:xfrm>
              <a:off x="-1" y="271782"/>
              <a:ext cx="1016004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03" name="Line"/>
          <p:cNvSpPr/>
          <p:nvPr/>
        </p:nvSpPr>
        <p:spPr>
          <a:xfrm>
            <a:off x="2424402" y="2313171"/>
            <a:ext cx="709078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4" name="Line"/>
          <p:cNvSpPr/>
          <p:nvPr/>
        </p:nvSpPr>
        <p:spPr>
          <a:xfrm>
            <a:off x="4666784" y="2313171"/>
            <a:ext cx="709079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5" name="Rounded Rectangle"/>
          <p:cNvSpPr/>
          <p:nvPr/>
        </p:nvSpPr>
        <p:spPr>
          <a:xfrm>
            <a:off x="5349249" y="1665471"/>
            <a:ext cx="330482" cy="1295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6" name="Circle"/>
          <p:cNvSpPr/>
          <p:nvPr/>
        </p:nvSpPr>
        <p:spPr>
          <a:xfrm>
            <a:off x="5387487" y="1741447"/>
            <a:ext cx="254005" cy="254005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7" name="Circle"/>
          <p:cNvSpPr/>
          <p:nvPr/>
        </p:nvSpPr>
        <p:spPr>
          <a:xfrm>
            <a:off x="5387487" y="2033753"/>
            <a:ext cx="254005" cy="254005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8" name="Circle"/>
          <p:cNvSpPr/>
          <p:nvPr/>
        </p:nvSpPr>
        <p:spPr>
          <a:xfrm>
            <a:off x="5387487" y="2350442"/>
            <a:ext cx="254005" cy="254005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09" name="Circle"/>
          <p:cNvSpPr/>
          <p:nvPr/>
        </p:nvSpPr>
        <p:spPr>
          <a:xfrm>
            <a:off x="5387487" y="2649297"/>
            <a:ext cx="254005" cy="254005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912" name="CNN"/>
          <p:cNvGrpSpPr/>
          <p:nvPr/>
        </p:nvGrpSpPr>
        <p:grpSpPr>
          <a:xfrm>
            <a:off x="3109533" y="4697225"/>
            <a:ext cx="1518544" cy="743152"/>
            <a:chOff x="-1" y="-1"/>
            <a:chExt cx="1518543" cy="743151"/>
          </a:xfrm>
        </p:grpSpPr>
        <p:sp>
          <p:nvSpPr>
            <p:cNvPr id="910" name="Rectangle"/>
            <p:cNvSpPr/>
            <p:nvPr/>
          </p:nvSpPr>
          <p:spPr>
            <a:xfrm>
              <a:off x="-2" y="-2"/>
              <a:ext cx="1518545" cy="743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9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1" name="CNN"/>
            <p:cNvSpPr txBox="1"/>
            <p:nvPr/>
          </p:nvSpPr>
          <p:spPr>
            <a:xfrm>
              <a:off x="-2" y="103605"/>
              <a:ext cx="1518545" cy="535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9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grpSp>
        <p:nvGrpSpPr>
          <p:cNvPr id="915" name="Img"/>
          <p:cNvGrpSpPr/>
          <p:nvPr/>
        </p:nvGrpSpPr>
        <p:grpSpPr>
          <a:xfrm>
            <a:off x="1392353" y="4560799"/>
            <a:ext cx="1016001" cy="1016004"/>
            <a:chOff x="0" y="0"/>
            <a:chExt cx="1016000" cy="1016003"/>
          </a:xfrm>
        </p:grpSpPr>
        <p:sp>
          <p:nvSpPr>
            <p:cNvPr id="913" name="Square"/>
            <p:cNvSpPr/>
            <p:nvPr/>
          </p:nvSpPr>
          <p:spPr>
            <a:xfrm>
              <a:off x="0" y="-1"/>
              <a:ext cx="1016002" cy="10160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5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14" name="Img"/>
            <p:cNvSpPr txBox="1"/>
            <p:nvPr/>
          </p:nvSpPr>
          <p:spPr>
            <a:xfrm>
              <a:off x="0" y="271782"/>
              <a:ext cx="1016002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5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Img</a:t>
              </a:r>
            </a:p>
          </p:txBody>
        </p:sp>
      </p:grpSp>
      <p:sp>
        <p:nvSpPr>
          <p:cNvPr id="916" name="Line"/>
          <p:cNvSpPr/>
          <p:nvPr/>
        </p:nvSpPr>
        <p:spPr>
          <a:xfrm>
            <a:off x="2404404" y="5068799"/>
            <a:ext cx="709078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7" name="Line"/>
          <p:cNvSpPr/>
          <p:nvPr/>
        </p:nvSpPr>
        <p:spPr>
          <a:xfrm>
            <a:off x="4646789" y="5068799"/>
            <a:ext cx="709079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8" name="Rounded Rectangle"/>
          <p:cNvSpPr/>
          <p:nvPr/>
        </p:nvSpPr>
        <p:spPr>
          <a:xfrm>
            <a:off x="5329254" y="4421099"/>
            <a:ext cx="330481" cy="129540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19" name="Circle"/>
          <p:cNvSpPr/>
          <p:nvPr/>
        </p:nvSpPr>
        <p:spPr>
          <a:xfrm>
            <a:off x="5367492" y="4497075"/>
            <a:ext cx="254005" cy="254005"/>
          </a:xfrm>
          <a:prstGeom prst="ellipse">
            <a:avLst/>
          </a:prstGeom>
          <a:solidFill>
            <a:srgbClr val="BFC0C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0" name="Circle"/>
          <p:cNvSpPr/>
          <p:nvPr/>
        </p:nvSpPr>
        <p:spPr>
          <a:xfrm>
            <a:off x="5367492" y="4789382"/>
            <a:ext cx="254005" cy="254005"/>
          </a:xfrm>
          <a:prstGeom prst="ellipse">
            <a:avLst/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1" name="Circle"/>
          <p:cNvSpPr/>
          <p:nvPr/>
        </p:nvSpPr>
        <p:spPr>
          <a:xfrm>
            <a:off x="5367492" y="5106070"/>
            <a:ext cx="254005" cy="254005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2" name="Circle"/>
          <p:cNvSpPr/>
          <p:nvPr/>
        </p:nvSpPr>
        <p:spPr>
          <a:xfrm>
            <a:off x="5367492" y="5404925"/>
            <a:ext cx="254005" cy="254005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3" name="…"/>
          <p:cNvSpPr txBox="1"/>
          <p:nvPr/>
        </p:nvSpPr>
        <p:spPr>
          <a:xfrm>
            <a:off x="1704269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24" name="…"/>
          <p:cNvSpPr txBox="1"/>
          <p:nvPr/>
        </p:nvSpPr>
        <p:spPr>
          <a:xfrm>
            <a:off x="3764124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25" name="…"/>
          <p:cNvSpPr txBox="1"/>
          <p:nvPr/>
        </p:nvSpPr>
        <p:spPr>
          <a:xfrm>
            <a:off x="5378481" y="3441920"/>
            <a:ext cx="27201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926" name="Double Arrow"/>
          <p:cNvSpPr/>
          <p:nvPr/>
        </p:nvSpPr>
        <p:spPr>
          <a:xfrm rot="16200000">
            <a:off x="3465683" y="2966354"/>
            <a:ext cx="846231" cy="348483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7" name="Double Arrow"/>
          <p:cNvSpPr/>
          <p:nvPr/>
        </p:nvSpPr>
        <p:spPr>
          <a:xfrm rot="16200000">
            <a:off x="3477016" y="4068124"/>
            <a:ext cx="846231" cy="348483"/>
          </a:xfrm>
          <a:prstGeom prst="leftRightArrow">
            <a:avLst>
              <a:gd name="adj1" fmla="val 36579"/>
              <a:gd name="adj2" fmla="val 58996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928" name="Shared    weights"/>
          <p:cNvSpPr txBox="1"/>
          <p:nvPr/>
        </p:nvSpPr>
        <p:spPr>
          <a:xfrm>
            <a:off x="3206076" y="2986926"/>
            <a:ext cx="1416242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sp>
        <p:nvSpPr>
          <p:cNvPr id="929" name="Shared    weights"/>
          <p:cNvSpPr txBox="1"/>
          <p:nvPr/>
        </p:nvSpPr>
        <p:spPr>
          <a:xfrm>
            <a:off x="3221750" y="4088696"/>
            <a:ext cx="1416243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Shared    weights</a:t>
            </a:r>
          </a:p>
        </p:txBody>
      </p:sp>
      <p:grpSp>
        <p:nvGrpSpPr>
          <p:cNvPr id="932" name="Loss"/>
          <p:cNvGrpSpPr/>
          <p:nvPr/>
        </p:nvGrpSpPr>
        <p:grpSpPr>
          <a:xfrm>
            <a:off x="7005539" y="3168425"/>
            <a:ext cx="1017954" cy="1051070"/>
            <a:chOff x="26193" y="0"/>
            <a:chExt cx="1017953" cy="1051069"/>
          </a:xfrm>
        </p:grpSpPr>
        <p:sp>
          <p:nvSpPr>
            <p:cNvPr id="930" name="Polygon"/>
            <p:cNvSpPr/>
            <p:nvPr/>
          </p:nvSpPr>
          <p:spPr>
            <a:xfrm>
              <a:off x="26193" y="0"/>
              <a:ext cx="1017954" cy="1051070"/>
            </a:xfrm>
            <a:prstGeom prst="pentagon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200">
                  <a:latin typeface="Times"/>
                  <a:ea typeface="Times"/>
                  <a:cs typeface="Times"/>
                  <a:sym typeface="Times"/>
                </a:defRPr>
              </a:pPr>
            </a:p>
          </p:txBody>
        </p:sp>
        <p:sp>
          <p:nvSpPr>
            <p:cNvPr id="931" name="Loss"/>
            <p:cNvSpPr txBox="1"/>
            <p:nvPr/>
          </p:nvSpPr>
          <p:spPr>
            <a:xfrm>
              <a:off x="220605" y="426076"/>
              <a:ext cx="62912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Loss</a:t>
              </a:r>
            </a:p>
          </p:txBody>
        </p:sp>
      </p:grpSp>
      <p:sp>
        <p:nvSpPr>
          <p:cNvPr id="933" name="Line"/>
          <p:cNvSpPr/>
          <p:nvPr/>
        </p:nvSpPr>
        <p:spPr>
          <a:xfrm>
            <a:off x="5967129" y="3693959"/>
            <a:ext cx="1041403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4" name="Connection Line"/>
          <p:cNvSpPr/>
          <p:nvPr/>
        </p:nvSpPr>
        <p:spPr>
          <a:xfrm>
            <a:off x="5743037" y="2326338"/>
            <a:ext cx="1651145" cy="920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3" fill="norm" stroke="1" extrusionOk="0">
                <a:moveTo>
                  <a:pt x="0" y="243"/>
                </a:moveTo>
                <a:cubicBezTo>
                  <a:pt x="11142" y="-1397"/>
                  <a:pt x="18342" y="5256"/>
                  <a:pt x="21600" y="20203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5" name="Connection Line"/>
          <p:cNvSpPr/>
          <p:nvPr/>
        </p:nvSpPr>
        <p:spPr>
          <a:xfrm>
            <a:off x="5697723" y="4232049"/>
            <a:ext cx="1702137" cy="89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46" fill="norm" stroke="1" extrusionOk="0">
                <a:moveTo>
                  <a:pt x="0" y="19128"/>
                </a:moveTo>
                <a:cubicBezTo>
                  <a:pt x="11229" y="21600"/>
                  <a:pt x="18429" y="1522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6" name="Input image"/>
          <p:cNvSpPr txBox="1"/>
          <p:nvPr/>
        </p:nvSpPr>
        <p:spPr>
          <a:xfrm>
            <a:off x="1342130" y="5774144"/>
            <a:ext cx="111644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Input image</a:t>
            </a:r>
          </a:p>
        </p:txBody>
      </p:sp>
      <p:sp>
        <p:nvSpPr>
          <p:cNvPr id="937" name="Sub-networks"/>
          <p:cNvSpPr txBox="1"/>
          <p:nvPr/>
        </p:nvSpPr>
        <p:spPr>
          <a:xfrm>
            <a:off x="3263462" y="5774144"/>
            <a:ext cx="1250672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Sub-networks</a:t>
            </a:r>
          </a:p>
        </p:txBody>
      </p:sp>
      <p:sp>
        <p:nvSpPr>
          <p:cNvPr id="938" name="Embeddings"/>
          <p:cNvSpPr txBox="1"/>
          <p:nvPr/>
        </p:nvSpPr>
        <p:spPr>
          <a:xfrm>
            <a:off x="4955614" y="5774144"/>
            <a:ext cx="111774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Embeddings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ontrastive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94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4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076" y="1245264"/>
            <a:ext cx="7625658" cy="4823274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Line"/>
          <p:cNvSpPr/>
          <p:nvPr/>
        </p:nvSpPr>
        <p:spPr>
          <a:xfrm>
            <a:off x="4292481" y="2041138"/>
            <a:ext cx="6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5" name="Line"/>
          <p:cNvSpPr/>
          <p:nvPr/>
        </p:nvSpPr>
        <p:spPr>
          <a:xfrm>
            <a:off x="4330581" y="4758077"/>
            <a:ext cx="6" cy="60362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6" name="Shared weights"/>
          <p:cNvSpPr txBox="1"/>
          <p:nvPr/>
        </p:nvSpPr>
        <p:spPr>
          <a:xfrm>
            <a:off x="3727858" y="217791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7" name="Shared weights"/>
          <p:cNvSpPr txBox="1"/>
          <p:nvPr/>
        </p:nvSpPr>
        <p:spPr>
          <a:xfrm>
            <a:off x="3765958" y="4925266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48" name="push"/>
          <p:cNvSpPr txBox="1"/>
          <p:nvPr/>
        </p:nvSpPr>
        <p:spPr>
          <a:xfrm>
            <a:off x="6947913" y="4512967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49" name="pull"/>
          <p:cNvSpPr txBox="1"/>
          <p:nvPr/>
        </p:nvSpPr>
        <p:spPr>
          <a:xfrm>
            <a:off x="6791862" y="2432822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50" name="TextBox 11"/>
          <p:cNvSpPr txBox="1"/>
          <p:nvPr/>
        </p:nvSpPr>
        <p:spPr>
          <a:xfrm>
            <a:off x="1639937" y="6083403"/>
            <a:ext cx="580589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  <p:sp>
        <p:nvSpPr>
          <p:cNvPr id="951" name="[1]"/>
          <p:cNvSpPr txBox="1"/>
          <p:nvPr/>
        </p:nvSpPr>
        <p:spPr>
          <a:xfrm>
            <a:off x="8397468" y="2495269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[1]</a:t>
            </a:r>
          </a:p>
        </p:txBody>
      </p:sp>
      <p:sp>
        <p:nvSpPr>
          <p:cNvPr id="952" name="[0]"/>
          <p:cNvSpPr txBox="1"/>
          <p:nvPr/>
        </p:nvSpPr>
        <p:spPr>
          <a:xfrm>
            <a:off x="8397468" y="4990024"/>
            <a:ext cx="391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ontrastive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Contrastive Loss Function</a:t>
            </a:r>
          </a:p>
        </p:txBody>
      </p:sp>
      <p:sp>
        <p:nvSpPr>
          <p:cNvPr id="95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6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957" name="Equation"/>
          <p:cNvSpPr txBox="1"/>
          <p:nvPr/>
        </p:nvSpPr>
        <p:spPr>
          <a:xfrm>
            <a:off x="735865" y="2995815"/>
            <a:ext cx="609041" cy="1808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58" name=": embedding vectors of the two samples in a pair"/>
          <p:cNvSpPr txBox="1"/>
          <p:nvPr/>
        </p:nvSpPr>
        <p:spPr>
          <a:xfrm>
            <a:off x="1356268" y="2926220"/>
            <a:ext cx="3555524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two samples in a pair</a:t>
            </a:r>
          </a:p>
        </p:txBody>
      </p:sp>
      <p:sp>
        <p:nvSpPr>
          <p:cNvPr id="959" name="Equation"/>
          <p:cNvSpPr txBox="1"/>
          <p:nvPr/>
        </p:nvSpPr>
        <p:spPr>
          <a:xfrm>
            <a:off x="735865" y="3292302"/>
            <a:ext cx="141803" cy="159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60" name=": binary label (1 for a positive pair and 0 for a negative pair)"/>
          <p:cNvSpPr txBox="1"/>
          <p:nvPr/>
        </p:nvSpPr>
        <p:spPr>
          <a:xfrm>
            <a:off x="922609" y="3199457"/>
            <a:ext cx="4374636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binary label (1 for a positive pair and 0 for a negative pair)</a:t>
            </a:r>
          </a:p>
        </p:txBody>
      </p:sp>
      <p:sp>
        <p:nvSpPr>
          <p:cNvPr id="961" name="m: margin, N: the number of batches"/>
          <p:cNvSpPr txBox="1"/>
          <p:nvPr/>
        </p:nvSpPr>
        <p:spPr>
          <a:xfrm>
            <a:off x="709236" y="3475642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98" y="1589845"/>
            <a:ext cx="8149253" cy="99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riplet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96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6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67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87" y="1657717"/>
            <a:ext cx="8679393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red weights"/>
          <p:cNvSpPr txBox="1"/>
          <p:nvPr/>
        </p:nvSpPr>
        <p:spPr>
          <a:xfrm>
            <a:off x="3397786" y="4184677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69" name="Line"/>
          <p:cNvSpPr/>
          <p:nvPr/>
        </p:nvSpPr>
        <p:spPr>
          <a:xfrm>
            <a:off x="3939082" y="4060730"/>
            <a:ext cx="6" cy="669018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0" name="Shared weights"/>
          <p:cNvSpPr txBox="1"/>
          <p:nvPr/>
        </p:nvSpPr>
        <p:spPr>
          <a:xfrm>
            <a:off x="3385086" y="2813573"/>
            <a:ext cx="115464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Shared weights</a:t>
            </a:r>
          </a:p>
        </p:txBody>
      </p:sp>
      <p:sp>
        <p:nvSpPr>
          <p:cNvPr id="971" name="Line"/>
          <p:cNvSpPr/>
          <p:nvPr/>
        </p:nvSpPr>
        <p:spPr>
          <a:xfrm>
            <a:off x="3917053" y="2665783"/>
            <a:ext cx="6" cy="669017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2" name="pull"/>
          <p:cNvSpPr txBox="1"/>
          <p:nvPr/>
        </p:nvSpPr>
        <p:spPr>
          <a:xfrm>
            <a:off x="6939943" y="3211419"/>
            <a:ext cx="34136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pull</a:t>
            </a:r>
          </a:p>
        </p:txBody>
      </p:sp>
      <p:sp>
        <p:nvSpPr>
          <p:cNvPr id="973" name="push"/>
          <p:cNvSpPr txBox="1"/>
          <p:nvPr/>
        </p:nvSpPr>
        <p:spPr>
          <a:xfrm>
            <a:off x="7523990" y="3499232"/>
            <a:ext cx="43461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push</a:t>
            </a:r>
          </a:p>
        </p:txBody>
      </p:sp>
      <p:sp>
        <p:nvSpPr>
          <p:cNvPr id="974" name="TextBox 12"/>
          <p:cNvSpPr txBox="1"/>
          <p:nvPr/>
        </p:nvSpPr>
        <p:spPr>
          <a:xfrm>
            <a:off x="1639937" y="6083403"/>
            <a:ext cx="580589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Example of a contrastive ranking loss training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Triplet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Loss Function</a:t>
            </a:r>
          </a:p>
        </p:txBody>
      </p:sp>
      <p:sp>
        <p:nvSpPr>
          <p:cNvPr id="97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8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8" y="1662496"/>
            <a:ext cx="8187736" cy="1145312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Equation"/>
          <p:cNvSpPr txBox="1"/>
          <p:nvPr/>
        </p:nvSpPr>
        <p:spPr>
          <a:xfrm>
            <a:off x="735865" y="2995815"/>
            <a:ext cx="965419" cy="1912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981" name=": embedding vectors of the anchor, positive, negative in a triplet"/>
          <p:cNvSpPr txBox="1"/>
          <p:nvPr/>
        </p:nvSpPr>
        <p:spPr>
          <a:xfrm>
            <a:off x="1729646" y="2931416"/>
            <a:ext cx="4639512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: embedding vectors of the anchor, positive, negative in a triplet</a:t>
            </a:r>
          </a:p>
        </p:txBody>
      </p:sp>
      <p:sp>
        <p:nvSpPr>
          <p:cNvPr id="982" name="m: margin, N: the number of batches"/>
          <p:cNvSpPr txBox="1"/>
          <p:nvPr/>
        </p:nvSpPr>
        <p:spPr>
          <a:xfrm>
            <a:off x="716557" y="3225038"/>
            <a:ext cx="2722867" cy="32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m: margin, N: the number of batches</a:t>
            </a:r>
          </a:p>
        </p:txBody>
      </p:sp>
      <p:sp>
        <p:nvSpPr>
          <p:cNvPr id="983" name="Equation"/>
          <p:cNvSpPr txBox="1"/>
          <p:nvPr/>
        </p:nvSpPr>
        <p:spPr>
          <a:xfrm>
            <a:off x="2123232" y="4339025"/>
            <a:ext cx="2482710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984" name="Easy Triplets:"/>
          <p:cNvSpPr txBox="1"/>
          <p:nvPr/>
        </p:nvSpPr>
        <p:spPr>
          <a:xfrm>
            <a:off x="684831" y="4240145"/>
            <a:ext cx="13858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Easy Triplets:</a:t>
            </a:r>
          </a:p>
        </p:txBody>
      </p:sp>
      <p:sp>
        <p:nvSpPr>
          <p:cNvPr id="985" name="Equation"/>
          <p:cNvSpPr txBox="1"/>
          <p:nvPr/>
        </p:nvSpPr>
        <p:spPr>
          <a:xfrm>
            <a:off x="2183715" y="4732980"/>
            <a:ext cx="2052612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986" name="Hard Triplets:"/>
          <p:cNvSpPr txBox="1"/>
          <p:nvPr/>
        </p:nvSpPr>
        <p:spPr>
          <a:xfrm>
            <a:off x="684831" y="4659502"/>
            <a:ext cx="143369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Hard Triplets:</a:t>
            </a:r>
          </a:p>
        </p:txBody>
      </p:sp>
      <p:sp>
        <p:nvSpPr>
          <p:cNvPr id="987" name="Semi-Hard Triplets:"/>
          <p:cNvSpPr txBox="1"/>
          <p:nvPr/>
        </p:nvSpPr>
        <p:spPr>
          <a:xfrm>
            <a:off x="684831" y="5067582"/>
            <a:ext cx="196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000"/>
              </a:spcBef>
              <a:defRPr b="1" sz="17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Semi-Hard Triplets:</a:t>
            </a:r>
          </a:p>
        </p:txBody>
      </p:sp>
      <p:sp>
        <p:nvSpPr>
          <p:cNvPr id="988" name="Equation"/>
          <p:cNvSpPr txBox="1"/>
          <p:nvPr/>
        </p:nvSpPr>
        <p:spPr>
          <a:xfrm>
            <a:off x="2754079" y="5133054"/>
            <a:ext cx="3658337" cy="2465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iamese Network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99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4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995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16" y="1722246"/>
            <a:ext cx="6000997" cy="1379807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Square"/>
          <p:cNvSpPr/>
          <p:nvPr/>
        </p:nvSpPr>
        <p:spPr>
          <a:xfrm>
            <a:off x="6253448" y="1964695"/>
            <a:ext cx="698506" cy="698502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997" name="Loss"/>
          <p:cNvSpPr txBox="1"/>
          <p:nvPr/>
        </p:nvSpPr>
        <p:spPr>
          <a:xfrm>
            <a:off x="6317515" y="2128526"/>
            <a:ext cx="59577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Loss </a:t>
            </a:r>
          </a:p>
        </p:txBody>
      </p:sp>
      <p:grpSp>
        <p:nvGrpSpPr>
          <p:cNvPr id="1000" name="Square"/>
          <p:cNvGrpSpPr/>
          <p:nvPr/>
        </p:nvGrpSpPr>
        <p:grpSpPr>
          <a:xfrm>
            <a:off x="7284549" y="1964691"/>
            <a:ext cx="698512" cy="698509"/>
            <a:chOff x="0" y="0"/>
            <a:chExt cx="698510" cy="698507"/>
          </a:xfrm>
        </p:grpSpPr>
        <p:sp>
          <p:nvSpPr>
            <p:cNvPr id="998" name="Square"/>
            <p:cNvSpPr/>
            <p:nvPr/>
          </p:nvSpPr>
          <p:spPr>
            <a:xfrm>
              <a:off x="-1" y="-1"/>
              <a:ext cx="698512" cy="698509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999" name="FC"/>
            <p:cNvSpPr txBox="1"/>
            <p:nvPr/>
          </p:nvSpPr>
          <p:spPr>
            <a:xfrm>
              <a:off x="-1" y="163831"/>
              <a:ext cx="698512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FC</a:t>
              </a:r>
            </a:p>
          </p:txBody>
        </p:sp>
      </p:grpSp>
      <p:sp>
        <p:nvSpPr>
          <p:cNvPr id="1001" name="Arrow"/>
          <p:cNvSpPr/>
          <p:nvPr/>
        </p:nvSpPr>
        <p:spPr>
          <a:xfrm>
            <a:off x="8044084" y="2251185"/>
            <a:ext cx="208126" cy="201729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1002" name="Classes"/>
          <p:cNvSpPr txBox="1"/>
          <p:nvPr/>
        </p:nvSpPr>
        <p:spPr>
          <a:xfrm>
            <a:off x="8309312" y="2198376"/>
            <a:ext cx="73650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1003" name="32"/>
          <p:cNvSpPr txBox="1"/>
          <p:nvPr/>
        </p:nvSpPr>
        <p:spPr>
          <a:xfrm>
            <a:off x="802373" y="1714250"/>
            <a:ext cx="25952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1004" name="512"/>
          <p:cNvSpPr txBox="1"/>
          <p:nvPr/>
        </p:nvSpPr>
        <p:spPr>
          <a:xfrm>
            <a:off x="5537803" y="1577132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05" name="Connection Line"/>
          <p:cNvSpPr/>
          <p:nvPr/>
        </p:nvSpPr>
        <p:spPr>
          <a:xfrm>
            <a:off x="5732722" y="2659289"/>
            <a:ext cx="1928478" cy="538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49" fill="norm" stroke="1" extrusionOk="0">
                <a:moveTo>
                  <a:pt x="21600" y="0"/>
                </a:moveTo>
                <a:cubicBezTo>
                  <a:pt x="14700" y="19714"/>
                  <a:pt x="7500" y="21600"/>
                  <a:pt x="0" y="5657"/>
                </a:cubicBezTo>
              </a:path>
            </a:pathLst>
          </a:custGeom>
          <a:ln w="50800">
            <a:solidFill>
              <a:srgbClr val="AAC1F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2" grpId="3"/>
      <p:bldP build="whole" bldLvl="1" animBg="1" rev="0" advAuto="0" spid="1000" grpId="1"/>
      <p:bldP build="whole" bldLvl="1" animBg="1" rev="0" advAuto="0" spid="1001" grpId="2"/>
      <p:bldP build="whole" bldLvl="1" animBg="1" rev="0" advAuto="0" spid="100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Offline pair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before training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/>
            <a:r>
              <a:t>Online triplet mining</a:t>
            </a:r>
          </a:p>
          <a:p>
            <a:pPr lvl="1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defined for every batch during training</a:t>
            </a:r>
          </a:p>
        </p:txBody>
      </p:sp>
      <p:sp>
        <p:nvSpPr>
          <p:cNvPr id="1008" name="Title 2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airs"/>
          <p:cNvSpPr txBox="1"/>
          <p:nvPr>
            <p:ph type="title"/>
          </p:nvPr>
        </p:nvSpPr>
        <p:spPr>
          <a:xfrm>
            <a:off x="402267" y="476715"/>
            <a:ext cx="7977355" cy="768554"/>
          </a:xfrm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pic>
        <p:nvPicPr>
          <p:cNvPr id="1011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31496" b="1837"/>
          <a:stretch>
            <a:fillRect/>
          </a:stretch>
        </p:blipFill>
        <p:spPr>
          <a:xfrm>
            <a:off x="1434869" y="1527657"/>
            <a:ext cx="3264912" cy="493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0" t="1837" r="67515" b="1837"/>
          <a:stretch>
            <a:fillRect/>
          </a:stretch>
        </p:blipFill>
        <p:spPr>
          <a:xfrm>
            <a:off x="5011658" y="1460593"/>
            <a:ext cx="1554111" cy="495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rcRect l="74352" t="1837" r="0" b="1837"/>
          <a:stretch>
            <a:fillRect/>
          </a:stretch>
        </p:blipFill>
        <p:spPr>
          <a:xfrm>
            <a:off x="6715320" y="1460593"/>
            <a:ext cx="1226999" cy="495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Line"/>
          <p:cNvSpPr/>
          <p:nvPr/>
        </p:nvSpPr>
        <p:spPr>
          <a:xfrm flipV="1">
            <a:off x="4855809" y="1419951"/>
            <a:ext cx="5" cy="514817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5" name="Label [1]"/>
          <p:cNvSpPr txBox="1"/>
          <p:nvPr/>
        </p:nvSpPr>
        <p:spPr>
          <a:xfrm>
            <a:off x="280572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 [1]</a:t>
            </a:r>
          </a:p>
        </p:txBody>
      </p:sp>
      <p:sp>
        <p:nvSpPr>
          <p:cNvPr id="1016" name="Label [0]"/>
          <p:cNvSpPr txBox="1"/>
          <p:nvPr/>
        </p:nvSpPr>
        <p:spPr>
          <a:xfrm>
            <a:off x="6063260" y="1066715"/>
            <a:ext cx="78625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Label 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Objective…"/>
          <p:cNvSpPr txBox="1"/>
          <p:nvPr>
            <p:ph type="body" idx="1"/>
          </p:nvPr>
        </p:nvSpPr>
        <p:spPr>
          <a:xfrm>
            <a:off x="761999" y="1893764"/>
            <a:ext cx="7158040" cy="3930966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Dataset Processing</a:t>
            </a:r>
          </a:p>
          <a:p>
            <a:pPr/>
            <a:r>
              <a:t>Transfer Learning</a:t>
            </a:r>
          </a:p>
          <a:p>
            <a:pPr/>
            <a:r>
              <a:t>Implementation 1</a:t>
            </a:r>
          </a:p>
          <a:p>
            <a:pPr/>
            <a:r>
              <a:t>Siamese Network</a:t>
            </a:r>
          </a:p>
          <a:p>
            <a:pPr/>
            <a:r>
              <a:t>Implementation 2</a:t>
            </a:r>
          </a:p>
          <a:p>
            <a:pPr/>
            <a:r>
              <a:t>Evaluation</a:t>
            </a:r>
          </a:p>
        </p:txBody>
      </p:sp>
      <p:sp>
        <p:nvSpPr>
          <p:cNvPr id="755" name="Agenda"/>
          <p:cNvSpPr txBox="1"/>
          <p:nvPr>
            <p:ph type="title"/>
          </p:nvPr>
        </p:nvSpPr>
        <p:spPr>
          <a:xfrm>
            <a:off x="761998" y="927099"/>
            <a:ext cx="7158040" cy="450035"/>
          </a:xfrm>
          <a:prstGeom prst="rect">
            <a:avLst/>
          </a:prstGeom>
        </p:spPr>
        <p:txBody>
          <a:bodyPr/>
          <a:lstStyle>
            <a:lvl1pPr defTabSz="841247">
              <a:defRPr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air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Triplets</a:t>
            </a:r>
          </a:p>
        </p:txBody>
      </p:sp>
      <p:sp>
        <p:nvSpPr>
          <p:cNvPr id="101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3" y="1564917"/>
            <a:ext cx="4784107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Typical CNN Architectur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sp>
        <p:nvSpPr>
          <p:cNvPr id="1023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(102x102x3)"/>
          <p:cNvSpPr txBox="1"/>
          <p:nvPr/>
        </p:nvSpPr>
        <p:spPr>
          <a:xfrm>
            <a:off x="576201" y="1859227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26" name="(64, 2 x 2 filters)"/>
          <p:cNvSpPr txBox="1"/>
          <p:nvPr/>
        </p:nvSpPr>
        <p:spPr>
          <a:xfrm>
            <a:off x="1692667" y="1859227"/>
            <a:ext cx="1105639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7" name="(2 x 2 stride)"/>
          <p:cNvSpPr txBox="1"/>
          <p:nvPr/>
        </p:nvSpPr>
        <p:spPr>
          <a:xfrm>
            <a:off x="2897621" y="2405683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28" name="(64, 2 x 2 filters)"/>
          <p:cNvSpPr txBox="1"/>
          <p:nvPr/>
        </p:nvSpPr>
        <p:spPr>
          <a:xfrm>
            <a:off x="3762511" y="2405683"/>
            <a:ext cx="1105638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(64, 2 x 2 filters)</a:t>
            </a:r>
          </a:p>
        </p:txBody>
      </p:sp>
      <p:sp>
        <p:nvSpPr>
          <p:cNvPr id="1029" name="(2 x 2 stride)"/>
          <p:cNvSpPr txBox="1"/>
          <p:nvPr/>
        </p:nvSpPr>
        <p:spPr>
          <a:xfrm>
            <a:off x="4753428" y="2732558"/>
            <a:ext cx="88046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 x 2 stride)</a:t>
            </a:r>
          </a:p>
        </p:txBody>
      </p:sp>
      <p:sp>
        <p:nvSpPr>
          <p:cNvPr id="1030" name="2048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2048</a:t>
            </a:r>
          </a:p>
        </p:txBody>
      </p:sp>
      <p:sp>
        <p:nvSpPr>
          <p:cNvPr id="1031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32" name="Rectangle"/>
          <p:cNvSpPr/>
          <p:nvPr/>
        </p:nvSpPr>
        <p:spPr>
          <a:xfrm>
            <a:off x="7625563" y="4187457"/>
            <a:ext cx="659337" cy="2565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3" name="Rectangle"/>
          <p:cNvSpPr/>
          <p:nvPr/>
        </p:nvSpPr>
        <p:spPr>
          <a:xfrm>
            <a:off x="8096153" y="2653782"/>
            <a:ext cx="592803" cy="414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4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</a:t>
            </a:r>
          </a:p>
        </p:txBody>
      </p:sp>
      <p:sp>
        <p:nvSpPr>
          <p:cNvPr id="1035" name="Rectangle"/>
          <p:cNvSpPr/>
          <p:nvPr/>
        </p:nvSpPr>
        <p:spPr>
          <a:xfrm>
            <a:off x="8096153" y="3837263"/>
            <a:ext cx="414920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6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4" cy="32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2048"/>
          <p:cNvSpPr txBox="1"/>
          <p:nvPr/>
        </p:nvSpPr>
        <p:spPr>
          <a:xfrm>
            <a:off x="6384011" y="2405683"/>
            <a:ext cx="53142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40,000</a:t>
            </a:r>
          </a:p>
        </p:txBody>
      </p:sp>
      <p:sp>
        <p:nvSpPr>
          <p:cNvPr id="1039" name="(64, 2 x 2 filters)"/>
          <p:cNvSpPr txBox="1"/>
          <p:nvPr/>
        </p:nvSpPr>
        <p:spPr>
          <a:xfrm>
            <a:off x="1812792" y="2049958"/>
            <a:ext cx="865392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102x102x64</a:t>
            </a:r>
          </a:p>
        </p:txBody>
      </p:sp>
      <p:sp>
        <p:nvSpPr>
          <p:cNvPr id="1040" name="(64, 2 x 2 filters)"/>
          <p:cNvSpPr txBox="1"/>
          <p:nvPr/>
        </p:nvSpPr>
        <p:spPr>
          <a:xfrm>
            <a:off x="2982852" y="2578222"/>
            <a:ext cx="71000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51x51x64</a:t>
            </a:r>
          </a:p>
        </p:txBody>
      </p:sp>
      <p:sp>
        <p:nvSpPr>
          <p:cNvPr id="1041" name="(64, 2 x 2 filters)"/>
          <p:cNvSpPr txBox="1"/>
          <p:nvPr/>
        </p:nvSpPr>
        <p:spPr>
          <a:xfrm>
            <a:off x="3960328" y="2578222"/>
            <a:ext cx="710004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51x51x64</a:t>
            </a:r>
          </a:p>
        </p:txBody>
      </p:sp>
      <p:sp>
        <p:nvSpPr>
          <p:cNvPr id="1042" name="(64, 2 x 2 filters)"/>
          <p:cNvSpPr txBox="1"/>
          <p:nvPr/>
        </p:nvSpPr>
        <p:spPr>
          <a:xfrm>
            <a:off x="4838660" y="2922186"/>
            <a:ext cx="71000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25x25x64</a:t>
            </a:r>
          </a:p>
        </p:txBody>
      </p:sp>
      <p:sp>
        <p:nvSpPr>
          <p:cNvPr id="1043" name="512"/>
          <p:cNvSpPr txBox="1"/>
          <p:nvPr/>
        </p:nvSpPr>
        <p:spPr>
          <a:xfrm>
            <a:off x="8059707" y="2405683"/>
            <a:ext cx="18183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ypical CNN Architectur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 + Siamese Network</a:t>
            </a:r>
          </a:p>
        </p:txBody>
      </p:sp>
      <p:sp>
        <p:nvSpPr>
          <p:cNvPr id="104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4" y="2081900"/>
            <a:ext cx="8397463" cy="2892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(102x102x3)"/>
          <p:cNvSpPr txBox="1"/>
          <p:nvPr/>
        </p:nvSpPr>
        <p:spPr>
          <a:xfrm>
            <a:off x="576201" y="1859227"/>
            <a:ext cx="88074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(102x102x3)</a:t>
            </a:r>
          </a:p>
        </p:txBody>
      </p:sp>
      <p:sp>
        <p:nvSpPr>
          <p:cNvPr id="1049" name="512"/>
          <p:cNvSpPr txBox="1"/>
          <p:nvPr/>
        </p:nvSpPr>
        <p:spPr>
          <a:xfrm>
            <a:off x="7677577" y="2405683"/>
            <a:ext cx="33722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512</a:t>
            </a:r>
          </a:p>
        </p:txBody>
      </p:sp>
      <p:sp>
        <p:nvSpPr>
          <p:cNvPr id="1050" name="Rectangle"/>
          <p:cNvSpPr/>
          <p:nvPr/>
        </p:nvSpPr>
        <p:spPr>
          <a:xfrm>
            <a:off x="7625563" y="4187457"/>
            <a:ext cx="659337" cy="2565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1" name="Rectangle"/>
          <p:cNvSpPr/>
          <p:nvPr/>
        </p:nvSpPr>
        <p:spPr>
          <a:xfrm>
            <a:off x="8096153" y="2653782"/>
            <a:ext cx="592803" cy="414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2" name="1…"/>
          <p:cNvSpPr txBox="1"/>
          <p:nvPr/>
        </p:nvSpPr>
        <p:spPr>
          <a:xfrm>
            <a:off x="8070301" y="2623726"/>
            <a:ext cx="16064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1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</a:t>
            </a:r>
          </a:p>
          <a:p>
            <a: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</a:t>
            </a:r>
          </a:p>
        </p:txBody>
      </p:sp>
      <p:sp>
        <p:nvSpPr>
          <p:cNvPr id="1053" name="Rectangle"/>
          <p:cNvSpPr/>
          <p:nvPr/>
        </p:nvSpPr>
        <p:spPr>
          <a:xfrm>
            <a:off x="8096153" y="3837263"/>
            <a:ext cx="414921" cy="232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C7E9F4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4" name="4"/>
          <p:cNvSpPr txBox="1"/>
          <p:nvPr/>
        </p:nvSpPr>
        <p:spPr>
          <a:xfrm>
            <a:off x="8070301" y="3799163"/>
            <a:ext cx="160642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477C9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0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30" y="4148868"/>
            <a:ext cx="618204" cy="32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Rectangle"/>
          <p:cNvSpPr/>
          <p:nvPr/>
        </p:nvSpPr>
        <p:spPr>
          <a:xfrm>
            <a:off x="1558752" y="2304050"/>
            <a:ext cx="4170588" cy="2062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059" name="Xception"/>
          <p:cNvGrpSpPr/>
          <p:nvPr/>
        </p:nvGrpSpPr>
        <p:grpSpPr>
          <a:xfrm>
            <a:off x="1537805" y="2981962"/>
            <a:ext cx="3876161" cy="894075"/>
            <a:chOff x="0" y="0"/>
            <a:chExt cx="3876159" cy="894074"/>
          </a:xfrm>
        </p:grpSpPr>
        <p:sp>
          <p:nvSpPr>
            <p:cNvPr id="1057" name="Rectangle"/>
            <p:cNvSpPr/>
            <p:nvPr/>
          </p:nvSpPr>
          <p:spPr>
            <a:xfrm>
              <a:off x="-1" y="-1"/>
              <a:ext cx="3876160" cy="8940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58" name="Xception"/>
            <p:cNvSpPr txBox="1"/>
            <p:nvPr/>
          </p:nvSpPr>
          <p:spPr>
            <a:xfrm>
              <a:off x="-1" y="261618"/>
              <a:ext cx="387616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Xception</a:t>
              </a:r>
            </a:p>
          </p:txBody>
        </p:sp>
      </p:grpSp>
      <p:sp>
        <p:nvSpPr>
          <p:cNvPr id="1060" name="Line"/>
          <p:cNvSpPr/>
          <p:nvPr/>
        </p:nvSpPr>
        <p:spPr>
          <a:xfrm>
            <a:off x="5423825" y="3428998"/>
            <a:ext cx="337223" cy="4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1" name="(102x102x3)"/>
          <p:cNvSpPr txBox="1"/>
          <p:nvPr/>
        </p:nvSpPr>
        <p:spPr>
          <a:xfrm>
            <a:off x="3171158" y="2608825"/>
            <a:ext cx="77201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(2048,3x3)</a:t>
            </a:r>
          </a:p>
        </p:txBody>
      </p:sp>
      <p:sp>
        <p:nvSpPr>
          <p:cNvPr id="1062" name="(102x102x3)"/>
          <p:cNvSpPr txBox="1"/>
          <p:nvPr/>
        </p:nvSpPr>
        <p:spPr>
          <a:xfrm>
            <a:off x="6019353" y="2608825"/>
            <a:ext cx="507957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(2048)</a:t>
            </a:r>
          </a:p>
        </p:txBody>
      </p:sp>
      <p:sp>
        <p:nvSpPr>
          <p:cNvPr id="1063" name="(102x102x3)"/>
          <p:cNvSpPr txBox="1"/>
          <p:nvPr/>
        </p:nvSpPr>
        <p:spPr>
          <a:xfrm>
            <a:off x="3169922" y="4228920"/>
            <a:ext cx="774483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XCEPTION</a:t>
            </a:r>
          </a:p>
        </p:txBody>
      </p:sp>
      <p:sp>
        <p:nvSpPr>
          <p:cNvPr id="1064" name="(102x102x3)"/>
          <p:cNvSpPr txBox="1"/>
          <p:nvPr/>
        </p:nvSpPr>
        <p:spPr>
          <a:xfrm>
            <a:off x="5563563" y="4228920"/>
            <a:ext cx="44284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000">
                <a:solidFill>
                  <a:srgbClr val="527794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G.A.B</a:t>
            </a:r>
          </a:p>
        </p:txBody>
      </p:sp>
      <p:sp>
        <p:nvSpPr>
          <p:cNvPr id="1065" name="Rectangle"/>
          <p:cNvSpPr/>
          <p:nvPr/>
        </p:nvSpPr>
        <p:spPr>
          <a:xfrm>
            <a:off x="6510856" y="2509713"/>
            <a:ext cx="648710" cy="15448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6" name="1024"/>
          <p:cNvSpPr txBox="1"/>
          <p:nvPr/>
        </p:nvSpPr>
        <p:spPr>
          <a:xfrm>
            <a:off x="7049661" y="2405683"/>
            <a:ext cx="414915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1024</a:t>
            </a:r>
          </a:p>
        </p:txBody>
      </p:sp>
      <p:grpSp>
        <p:nvGrpSpPr>
          <p:cNvPr id="1069" name="Xception"/>
          <p:cNvGrpSpPr/>
          <p:nvPr/>
        </p:nvGrpSpPr>
        <p:grpSpPr>
          <a:xfrm>
            <a:off x="5753602" y="2962198"/>
            <a:ext cx="1039459" cy="933605"/>
            <a:chOff x="0" y="0"/>
            <a:chExt cx="1039457" cy="933604"/>
          </a:xfrm>
        </p:grpSpPr>
        <p:sp>
          <p:nvSpPr>
            <p:cNvPr id="1067" name="Rectangle"/>
            <p:cNvSpPr/>
            <p:nvPr/>
          </p:nvSpPr>
          <p:spPr>
            <a:xfrm>
              <a:off x="-1" y="-1"/>
              <a:ext cx="1039459" cy="9336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F709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68" name="G.A.B"/>
            <p:cNvSpPr txBox="1"/>
            <p:nvPr/>
          </p:nvSpPr>
          <p:spPr>
            <a:xfrm>
              <a:off x="-1" y="281382"/>
              <a:ext cx="10394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285A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G.A.B</a:t>
              </a:r>
            </a:p>
          </p:txBody>
        </p:sp>
      </p:grpSp>
      <p:sp>
        <p:nvSpPr>
          <p:cNvPr id="1070" name="Line"/>
          <p:cNvSpPr/>
          <p:nvPr/>
        </p:nvSpPr>
        <p:spPr>
          <a:xfrm>
            <a:off x="6790345" y="3428998"/>
            <a:ext cx="414921" cy="3"/>
          </a:xfrm>
          <a:prstGeom prst="line">
            <a:avLst/>
          </a:prstGeom>
          <a:ln w="12700">
            <a:solidFill>
              <a:srgbClr val="5B82A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1" name="Rectangle"/>
          <p:cNvSpPr/>
          <p:nvPr/>
        </p:nvSpPr>
        <p:spPr>
          <a:xfrm>
            <a:off x="6368419" y="4180873"/>
            <a:ext cx="507957" cy="256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 </a:t>
            </a:r>
          </a:p>
        </p:txBody>
      </p:sp>
      <p:sp>
        <p:nvSpPr>
          <p:cNvPr id="1076" name="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Evaluation – old run</a:t>
            </a:r>
          </a:p>
        </p:txBody>
      </p:sp>
      <p:sp>
        <p:nvSpPr>
          <p:cNvPr id="107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78" name="Table 3"/>
          <p:cNvGraphicFramePr/>
          <p:nvPr/>
        </p:nvGraphicFramePr>
        <p:xfrm>
          <a:off x="457200" y="1719259"/>
          <a:ext cx="3429000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95.1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5.4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91.02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ym typeface="Helvetica"/>
                        </a:rPr>
                        <a:t>95.85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79" name="TextBox 3"/>
          <p:cNvSpPr txBox="1"/>
          <p:nvPr/>
        </p:nvSpPr>
        <p:spPr>
          <a:xfrm>
            <a:off x="778875" y="5271380"/>
            <a:ext cx="264621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Table1: Results on 1500 images</a:t>
            </a:r>
          </a:p>
        </p:txBody>
      </p:sp>
      <p:sp>
        <p:nvSpPr>
          <p:cNvPr id="1080" name="TextBox 11"/>
          <p:cNvSpPr txBox="1"/>
          <p:nvPr/>
        </p:nvSpPr>
        <p:spPr>
          <a:xfrm>
            <a:off x="5334051" y="5271380"/>
            <a:ext cx="265928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Table2: Results on 2500 images</a:t>
            </a:r>
          </a:p>
        </p:txBody>
      </p:sp>
      <p:graphicFrame>
        <p:nvGraphicFramePr>
          <p:cNvPr id="1081" name="Table 3"/>
          <p:cNvGraphicFramePr/>
          <p:nvPr/>
        </p:nvGraphicFramePr>
        <p:xfrm>
          <a:off x="4949190" y="1719259"/>
          <a:ext cx="3429004" cy="259588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23950"/>
                <a:gridCol w="883920"/>
                <a:gridCol w="746760"/>
                <a:gridCol w="67436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model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Accuracy %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Epochs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Helvetica"/>
                        </a:rPr>
                        <a:t>Time (mins)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(T0)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dense (T1)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89.3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All (T2)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94.0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Con. Loss (S0)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90.20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Our Siamese + Triplet. Loss (S1)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200">
                          <a:sym typeface="Helvetica"/>
                        </a:rPr>
                        <a:t>Xception + Siamese (S2)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1B6A5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>
                      <a:solidFill>
                        <a:srgbClr val="1B6A5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1B6A5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omparison of 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1084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78"/>
            <a:ext cx="3968471" cy="312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TextBox 6"/>
          <p:cNvSpPr txBox="1"/>
          <p:nvPr/>
        </p:nvSpPr>
        <p:spPr>
          <a:xfrm>
            <a:off x="1572931" y="6308521"/>
            <a:ext cx="550318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omparison of Siamese Network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1090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9" y="2082581"/>
            <a:ext cx="4262340" cy="328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4"/>
            <a:ext cx="4109566" cy="3197412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TextBox 5"/>
          <p:cNvSpPr txBox="1"/>
          <p:nvPr/>
        </p:nvSpPr>
        <p:spPr>
          <a:xfrm>
            <a:off x="1572931" y="6308521"/>
            <a:ext cx="550318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omparison best model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09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699"/>
            <a:ext cx="3934056" cy="279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6"/>
            <a:ext cx="3738595" cy="272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TextBox 5"/>
          <p:cNvSpPr txBox="1"/>
          <p:nvPr/>
        </p:nvSpPr>
        <p:spPr>
          <a:xfrm>
            <a:off x="1572931" y="6308521"/>
            <a:ext cx="550318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Description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omparison best model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110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269" y="1470663"/>
            <a:ext cx="360766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0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470663"/>
            <a:ext cx="4306259" cy="40241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05" name="TextBox 12"/>
          <p:cNvSpPr txBox="1"/>
          <p:nvPr/>
        </p:nvSpPr>
        <p:spPr>
          <a:xfrm>
            <a:off x="1079382" y="5623712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 + Siamese</a:t>
            </a:r>
          </a:p>
        </p:txBody>
      </p:sp>
      <p:sp>
        <p:nvSpPr>
          <p:cNvPr id="1106" name="TextBox 13"/>
          <p:cNvSpPr txBox="1"/>
          <p:nvPr/>
        </p:nvSpPr>
        <p:spPr>
          <a:xfrm>
            <a:off x="5946349" y="5623712"/>
            <a:ext cx="155756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all</a:t>
            </a:r>
          </a:p>
        </p:txBody>
      </p:sp>
      <p:sp>
        <p:nvSpPr>
          <p:cNvPr id="1107" name="TextBox 7"/>
          <p:cNvSpPr txBox="1"/>
          <p:nvPr/>
        </p:nvSpPr>
        <p:spPr>
          <a:xfrm>
            <a:off x="1572931" y="6308521"/>
            <a:ext cx="5503187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Figure X: visualization of embedded test data projected to 2D space 	with UMAP using 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https://projector.tensorflow.org/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hank you!"/>
          <p:cNvSpPr txBox="1"/>
          <p:nvPr>
            <p:ph type="title"/>
          </p:nvPr>
        </p:nvSpPr>
        <p:spPr>
          <a:xfrm>
            <a:off x="571500" y="1876585"/>
            <a:ext cx="6858000" cy="2387607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 Placeholder 1"/>
          <p:cNvSpPr txBox="1"/>
          <p:nvPr>
            <p:ph type="body" idx="1"/>
          </p:nvPr>
        </p:nvSpPr>
        <p:spPr>
          <a:xfrm>
            <a:off x="403225" y="1639888"/>
            <a:ext cx="8338505" cy="4357690"/>
          </a:xfrm>
          <a:prstGeom prst="rect">
            <a:avLst/>
          </a:prstGeom>
        </p:spPr>
        <p:txBody>
          <a:bodyPr/>
          <a:lstStyle/>
          <a:p>
            <a:pPr/>
            <a:r>
              <a:t>Compare a simple Siamese network features with transfer learning approach on shoes dataset classification accuracy.</a:t>
            </a:r>
          </a:p>
          <a:p>
            <a:pPr/>
          </a:p>
          <a:p>
            <a:pPr/>
            <a:r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riplet Loss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111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3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https://www.tensorflow.org/addons/tutorials/losses_triplet</a:t>
            </a:r>
          </a:p>
        </p:txBody>
      </p:sp>
      <p:pic>
        <p:nvPicPr>
          <p:cNvPr id="1114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68"/>
            <a:ext cx="7018512" cy="3018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riplet Mining"/>
          <p:cNvSpPr txBox="1"/>
          <p:nvPr>
            <p:ph type="title"/>
          </p:nvPr>
        </p:nvSpPr>
        <p:spPr>
          <a:xfrm>
            <a:off x="402270" y="476715"/>
            <a:ext cx="7977348" cy="768554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1117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8" name="SCHOOL OF - to apply in all slides at the same time edit in Insert &gt; Header &amp; Footer"/>
          <p:cNvSpPr txBox="1"/>
          <p:nvPr/>
        </p:nvSpPr>
        <p:spPr>
          <a:xfrm>
            <a:off x="2508249" y="6625332"/>
            <a:ext cx="414899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grpSp>
        <p:nvGrpSpPr>
          <p:cNvPr id="1131" name="Group 1"/>
          <p:cNvGrpSpPr/>
          <p:nvPr/>
        </p:nvGrpSpPr>
        <p:grpSpPr>
          <a:xfrm>
            <a:off x="4058810" y="1655397"/>
            <a:ext cx="4409453" cy="3736408"/>
            <a:chOff x="0" y="0"/>
            <a:chExt cx="4409452" cy="3736406"/>
          </a:xfrm>
        </p:grpSpPr>
        <p:sp>
          <p:nvSpPr>
            <p:cNvPr id="1119" name="Circle"/>
            <p:cNvSpPr/>
            <p:nvPr/>
          </p:nvSpPr>
          <p:spPr>
            <a:xfrm>
              <a:off x="400107" y="162940"/>
              <a:ext cx="3525771" cy="3476431"/>
            </a:xfrm>
            <a:prstGeom prst="ellipse">
              <a:avLst/>
            </a:prstGeom>
            <a:solidFill>
              <a:srgbClr val="BFDE83"/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0" name="Circle"/>
            <p:cNvSpPr/>
            <p:nvPr/>
          </p:nvSpPr>
          <p:spPr>
            <a:xfrm>
              <a:off x="987734" y="742344"/>
              <a:ext cx="2350517" cy="2317621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1" name="Circle"/>
            <p:cNvSpPr/>
            <p:nvPr/>
          </p:nvSpPr>
          <p:spPr>
            <a:xfrm>
              <a:off x="3184739" y="2014668"/>
              <a:ext cx="235061" cy="2317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2" name="P"/>
            <p:cNvSpPr txBox="1"/>
            <p:nvPr/>
          </p:nvSpPr>
          <p:spPr>
            <a:xfrm>
              <a:off x="3226633" y="1996126"/>
              <a:ext cx="214258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</a:t>
              </a:r>
            </a:p>
          </p:txBody>
        </p:sp>
        <p:sp>
          <p:nvSpPr>
            <p:cNvPr id="1123" name="Circle"/>
            <p:cNvSpPr/>
            <p:nvPr/>
          </p:nvSpPr>
          <p:spPr>
            <a:xfrm>
              <a:off x="2045462" y="1785269"/>
              <a:ext cx="235061" cy="23177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1124" name="A"/>
            <p:cNvSpPr txBox="1"/>
            <p:nvPr/>
          </p:nvSpPr>
          <p:spPr>
            <a:xfrm>
              <a:off x="2063850" y="1766728"/>
              <a:ext cx="214257" cy="294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125" name="Line"/>
            <p:cNvSpPr/>
            <p:nvPr/>
          </p:nvSpPr>
          <p:spPr>
            <a:xfrm flipV="1">
              <a:off x="3256694" y="1274411"/>
              <a:ext cx="561952" cy="1963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6" name="margin"/>
            <p:cNvSpPr txBox="1"/>
            <p:nvPr/>
          </p:nvSpPr>
          <p:spPr>
            <a:xfrm rot="20510248">
              <a:off x="3298230" y="1320080"/>
              <a:ext cx="608789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margin</a:t>
              </a:r>
            </a:p>
          </p:txBody>
        </p:sp>
        <p:sp>
          <p:nvSpPr>
            <p:cNvPr id="1127" name="Hard negatives"/>
            <p:cNvSpPr txBox="1"/>
            <p:nvPr/>
          </p:nvSpPr>
          <p:spPr>
            <a:xfrm>
              <a:off x="1600988" y="1032188"/>
              <a:ext cx="1214612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Hard negatives</a:t>
              </a:r>
            </a:p>
          </p:txBody>
        </p:sp>
        <p:sp>
          <p:nvSpPr>
            <p:cNvPr id="1128" name="Semi-hard negatives"/>
            <p:cNvSpPr txBox="1"/>
            <p:nvPr/>
          </p:nvSpPr>
          <p:spPr>
            <a:xfrm>
              <a:off x="1668144" y="431500"/>
              <a:ext cx="1618333" cy="294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Semi-hard negatives</a:t>
              </a:r>
            </a:p>
          </p:txBody>
        </p:sp>
        <p:sp>
          <p:nvSpPr>
            <p:cNvPr id="1129" name="Easy negatives"/>
            <p:cNvSpPr txBox="1"/>
            <p:nvPr/>
          </p:nvSpPr>
          <p:spPr>
            <a:xfrm>
              <a:off x="3426230" y="205893"/>
              <a:ext cx="786385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Easy negatives</a:t>
              </a:r>
            </a:p>
          </p:txBody>
        </p:sp>
        <p:sp>
          <p:nvSpPr>
            <p:cNvPr id="1130" name="Rectangle"/>
            <p:cNvSpPr/>
            <p:nvPr/>
          </p:nvSpPr>
          <p:spPr>
            <a:xfrm>
              <a:off x="-1" y="0"/>
              <a:ext cx="4409453" cy="373640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</p:grpSp>
      <p:sp>
        <p:nvSpPr>
          <p:cNvPr id="1132" name="TextBox 17"/>
          <p:cNvSpPr txBox="1"/>
          <p:nvPr/>
        </p:nvSpPr>
        <p:spPr>
          <a:xfrm>
            <a:off x="3825607" y="5662374"/>
            <a:ext cx="581581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Types of negatives - given an anchor and a positive </a:t>
            </a:r>
          </a:p>
        </p:txBody>
      </p:sp>
      <p:sp>
        <p:nvSpPr>
          <p:cNvPr id="1133" name="Content Placeholder 2"/>
          <p:cNvSpPr txBox="1"/>
          <p:nvPr/>
        </p:nvSpPr>
        <p:spPr>
          <a:xfrm>
            <a:off x="46442" y="1515303"/>
            <a:ext cx="6196023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Easy Triplets: </a:t>
            </a:r>
            <a:endParaRPr sz="2400"/>
          </a:p>
          <a:p>
            <a:pPr lvl="1" indent="457200">
              <a:spcBef>
                <a:spcPts val="1000"/>
              </a:spcBef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	</a:t>
            </a: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lvl="1" marL="731519" indent="-274319">
              <a:spcBef>
                <a:spcPts val="1000"/>
              </a:spcBef>
              <a:buClr>
                <a:srgbClr val="006241"/>
              </a:buClr>
              <a:buSzPct val="1000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Semi-Hard Triplets: </a:t>
            </a:r>
            <a:endParaRPr sz="2400"/>
          </a:p>
          <a:p>
            <a:pPr lvl="2" indent="914400">
              <a:spcBef>
                <a:spcPts val="1000"/>
              </a:spcBef>
              <a:defRPr sz="14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t>) &lt;  d(,</a:t>
            </a:r>
            <a:r>
              <a:rPr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Title 2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8509" y="2770970"/>
            <a:ext cx="3822266" cy="2687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3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269" y="2090054"/>
            <a:ext cx="4267571" cy="39468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38" name="TextBox 11"/>
          <p:cNvSpPr txBox="1"/>
          <p:nvPr/>
        </p:nvSpPr>
        <p:spPr>
          <a:xfrm>
            <a:off x="402269" y="6084423"/>
            <a:ext cx="348859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Fig.: CNN architecture (feature extraction)</a:t>
            </a:r>
          </a:p>
        </p:txBody>
      </p:sp>
      <p:sp>
        <p:nvSpPr>
          <p:cNvPr id="1139" name="TextBox 12"/>
          <p:cNvSpPr txBox="1"/>
          <p:nvPr/>
        </p:nvSpPr>
        <p:spPr>
          <a:xfrm>
            <a:off x="5289955" y="6059406"/>
            <a:ext cx="34885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Siamese network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7" grpId="1"/>
      <p:bldP build="whole" bldLvl="1" animBg="1" rev="0" advAuto="0" spid="1138" grpId="2"/>
      <p:bldP build="whole" bldLvl="1" animBg="1" rev="0" advAuto="0" spid="1139" grpId="4"/>
      <p:bldP build="whole" bldLvl="1" animBg="1" rev="0" advAuto="0" spid="1136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Title 2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11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969" y="1964095"/>
            <a:ext cx="5529292" cy="359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TextBox 5"/>
          <p:cNvSpPr txBox="1"/>
          <p:nvPr/>
        </p:nvSpPr>
        <p:spPr>
          <a:xfrm>
            <a:off x="2273055" y="6033106"/>
            <a:ext cx="383849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Fig: Our Siamese architecture for triplet loss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3" grpId="2"/>
      <p:bldP build="whole" bldLvl="1" animBg="1" rev="0" advAuto="0" spid="11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14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02" y="1647369"/>
            <a:ext cx="2700560" cy="1820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TextBox 1"/>
          <p:cNvSpPr txBox="1"/>
          <p:nvPr/>
        </p:nvSpPr>
        <p:spPr>
          <a:xfrm>
            <a:off x="1476462" y="3487918"/>
            <a:ext cx="147226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(a) Xception</a:t>
            </a:r>
          </a:p>
        </p:txBody>
      </p:sp>
      <p:pic>
        <p:nvPicPr>
          <p:cNvPr id="1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06" y="1567676"/>
            <a:ext cx="2941081" cy="1920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325" y="3723509"/>
            <a:ext cx="2641838" cy="1754507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TextBox 8"/>
          <p:cNvSpPr txBox="1"/>
          <p:nvPr/>
        </p:nvSpPr>
        <p:spPr>
          <a:xfrm>
            <a:off x="3772949" y="5559714"/>
            <a:ext cx="147227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(c) Xception All</a:t>
            </a:r>
          </a:p>
        </p:txBody>
      </p:sp>
      <p:sp>
        <p:nvSpPr>
          <p:cNvPr id="1152" name="TextBox 9"/>
          <p:cNvSpPr txBox="1"/>
          <p:nvPr/>
        </p:nvSpPr>
        <p:spPr>
          <a:xfrm>
            <a:off x="6136695" y="3567069"/>
            <a:ext cx="189576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(b) Xception + dense</a:t>
            </a:r>
          </a:p>
        </p:txBody>
      </p:sp>
      <p:sp>
        <p:nvSpPr>
          <p:cNvPr id="1153" name="TextBox 10"/>
          <p:cNvSpPr txBox="1"/>
          <p:nvPr/>
        </p:nvSpPr>
        <p:spPr>
          <a:xfrm>
            <a:off x="1572931" y="6308521"/>
            <a:ext cx="550318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ontrastive Los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115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56" y="1522327"/>
            <a:ext cx="2772942" cy="170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8621" y="1434245"/>
            <a:ext cx="2802166" cy="190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023" y="3458640"/>
            <a:ext cx="2827279" cy="216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TextBox 8"/>
          <p:cNvSpPr txBox="1"/>
          <p:nvPr/>
        </p:nvSpPr>
        <p:spPr>
          <a:xfrm>
            <a:off x="1275127" y="3359798"/>
            <a:ext cx="282727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Con. loss</a:t>
            </a:r>
          </a:p>
        </p:txBody>
      </p:sp>
      <p:sp>
        <p:nvSpPr>
          <p:cNvPr id="1161" name="TextBox 9"/>
          <p:cNvSpPr txBox="1"/>
          <p:nvPr/>
        </p:nvSpPr>
        <p:spPr>
          <a:xfrm>
            <a:off x="6013625" y="3359798"/>
            <a:ext cx="282728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Our Siamese + Triplet. loss</a:t>
            </a:r>
          </a:p>
        </p:txBody>
      </p:sp>
      <p:sp>
        <p:nvSpPr>
          <p:cNvPr id="1162" name="TextBox 10"/>
          <p:cNvSpPr txBox="1"/>
          <p:nvPr/>
        </p:nvSpPr>
        <p:spPr>
          <a:xfrm>
            <a:off x="3528964" y="5696680"/>
            <a:ext cx="282728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 + Siamese</a:t>
            </a:r>
          </a:p>
        </p:txBody>
      </p:sp>
      <p:sp>
        <p:nvSpPr>
          <p:cNvPr id="1163" name="TextBox 11"/>
          <p:cNvSpPr txBox="1"/>
          <p:nvPr/>
        </p:nvSpPr>
        <p:spPr>
          <a:xfrm>
            <a:off x="1572931" y="6308521"/>
            <a:ext cx="550318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loss diagram for transfer learning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Analyze each class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1166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3" y="1474095"/>
            <a:ext cx="7415822" cy="50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TextBox 4"/>
          <p:cNvSpPr txBox="1"/>
          <p:nvPr/>
        </p:nvSpPr>
        <p:spPr>
          <a:xfrm>
            <a:off x="1765881" y="6462171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X: accuracy per class of best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1" y="1669600"/>
            <a:ext cx="5294485" cy="3906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7901" y="1808065"/>
            <a:ext cx="2008298" cy="27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extBox 1"/>
          <p:cNvSpPr txBox="1"/>
          <p:nvPr/>
        </p:nvSpPr>
        <p:spPr>
          <a:xfrm>
            <a:off x="1990644" y="6565089"/>
            <a:ext cx="4800599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http://vision.cs.utexas.edu/projects/finegrained/utzap50k/</a:t>
            </a:r>
          </a:p>
        </p:txBody>
      </p:sp>
      <p:sp>
        <p:nvSpPr>
          <p:cNvPr id="766" name="TextBox 7"/>
          <p:cNvSpPr txBox="1"/>
          <p:nvPr/>
        </p:nvSpPr>
        <p:spPr>
          <a:xfrm>
            <a:off x="904722" y="569458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1: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Examples from the dataset.</a:t>
            </a:r>
            <a:r>
              <a:t> </a:t>
            </a:r>
          </a:p>
        </p:txBody>
      </p:sp>
      <p:pic>
        <p:nvPicPr>
          <p:cNvPr id="76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7799" y="4739644"/>
            <a:ext cx="2808502" cy="105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ransfer Learning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2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3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3"/>
          <a:stretch>
            <a:fillRect/>
          </a:stretch>
        </p:blipFill>
        <p:spPr>
          <a:xfrm>
            <a:off x="549312" y="1644312"/>
            <a:ext cx="8045378" cy="35948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TextBox 4"/>
          <p:cNvSpPr txBox="1"/>
          <p:nvPr/>
        </p:nvSpPr>
        <p:spPr>
          <a:xfrm>
            <a:off x="1678676" y="5468908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2: 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Intuitive examples about transfer learning.</a:t>
            </a:r>
            <a:r>
              <a:t> </a:t>
            </a:r>
          </a:p>
        </p:txBody>
      </p:sp>
      <p:sp>
        <p:nvSpPr>
          <p:cNvPr id="775" name="TextBox 5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8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Rectangle"/>
          <p:cNvSpPr/>
          <p:nvPr/>
        </p:nvSpPr>
        <p:spPr>
          <a:xfrm>
            <a:off x="767329" y="2051211"/>
            <a:ext cx="7608893" cy="362004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781" name="TextBox 6"/>
          <p:cNvSpPr txBox="1"/>
          <p:nvPr/>
        </p:nvSpPr>
        <p:spPr>
          <a:xfrm>
            <a:off x="1554274" y="5856637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Table 1: part of available models on Keras applications </a:t>
            </a:r>
          </a:p>
        </p:txBody>
      </p:sp>
      <p:sp>
        <p:nvSpPr>
          <p:cNvPr id="782" name="TextBox 7"/>
          <p:cNvSpPr txBox="1"/>
          <p:nvPr/>
        </p:nvSpPr>
        <p:spPr>
          <a:xfrm>
            <a:off x="1990644" y="6423419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  <a:p>
            <a: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r>
              <a:t>https://keras.io/api/applications/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5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29" y="1332482"/>
            <a:ext cx="7186542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extBox 4"/>
          <p:cNvSpPr txBox="1"/>
          <p:nvPr/>
        </p:nvSpPr>
        <p:spPr>
          <a:xfrm>
            <a:off x="3311533" y="6012910"/>
            <a:ext cx="5503179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 </a:t>
            </a:r>
            <a:r>
              <a:rPr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t> 3: Xception architecture </a:t>
            </a:r>
          </a:p>
        </p:txBody>
      </p:sp>
      <p:sp>
        <p:nvSpPr>
          <p:cNvPr id="788" name="TextBox 6"/>
          <p:cNvSpPr txBox="1"/>
          <p:nvPr/>
        </p:nvSpPr>
        <p:spPr>
          <a:xfrm>
            <a:off x="1990644" y="6418753"/>
            <a:ext cx="4800599" cy="42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BFBFB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Xception: Deep Learning with Depthwise Separable Convolutions https://arxiv.org/pdf/1610.02357.pdf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Xception"/>
          <p:cNvSpPr txBox="1"/>
          <p:nvPr>
            <p:ph type="title"/>
          </p:nvPr>
        </p:nvSpPr>
        <p:spPr>
          <a:xfrm>
            <a:off x="402268" y="476715"/>
            <a:ext cx="7977352" cy="768554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791" name="Slide Number"/>
          <p:cNvSpPr txBox="1"/>
          <p:nvPr>
            <p:ph type="sldNum" sz="quarter" idx="4294967295"/>
          </p:nvPr>
        </p:nvSpPr>
        <p:spPr>
          <a:xfrm>
            <a:off x="8603084" y="68906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1" name="Group 15"/>
          <p:cNvGrpSpPr/>
          <p:nvPr/>
        </p:nvGrpSpPr>
        <p:grpSpPr>
          <a:xfrm>
            <a:off x="632064" y="1879854"/>
            <a:ext cx="4248160" cy="936321"/>
            <a:chOff x="0" y="-1"/>
            <a:chExt cx="4248159" cy="936320"/>
          </a:xfrm>
        </p:grpSpPr>
        <p:grpSp>
          <p:nvGrpSpPr>
            <p:cNvPr id="794" name="Rectangle"/>
            <p:cNvGrpSpPr/>
            <p:nvPr/>
          </p:nvGrpSpPr>
          <p:grpSpPr>
            <a:xfrm>
              <a:off x="3429404" y="242497"/>
              <a:ext cx="818755" cy="404564"/>
              <a:chOff x="-1" y="0"/>
              <a:chExt cx="818753" cy="404562"/>
            </a:xfrm>
          </p:grpSpPr>
          <p:sp>
            <p:nvSpPr>
              <p:cNvPr id="792" name="Rectangle"/>
              <p:cNvSpPr/>
              <p:nvPr/>
            </p:nvSpPr>
            <p:spPr>
              <a:xfrm>
                <a:off x="-2" y="-1"/>
                <a:ext cx="818755" cy="404564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3" name="G.A.B"/>
              <p:cNvSpPr txBox="1"/>
              <p:nvPr/>
            </p:nvSpPr>
            <p:spPr>
              <a:xfrm>
                <a:off x="-2" y="16859"/>
                <a:ext cx="818755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G.A.B</a:t>
                </a:r>
              </a:p>
            </p:txBody>
          </p:sp>
        </p:grpSp>
        <p:grpSp>
          <p:nvGrpSpPr>
            <p:cNvPr id="797" name="Rectangle"/>
            <p:cNvGrpSpPr/>
            <p:nvPr/>
          </p:nvGrpSpPr>
          <p:grpSpPr>
            <a:xfrm>
              <a:off x="1659226" y="265878"/>
              <a:ext cx="1152208" cy="404561"/>
              <a:chOff x="-1" y="-1"/>
              <a:chExt cx="1152206" cy="404559"/>
            </a:xfrm>
          </p:grpSpPr>
          <p:sp>
            <p:nvSpPr>
              <p:cNvPr id="795" name="Rectangle"/>
              <p:cNvSpPr/>
              <p:nvPr/>
            </p:nvSpPr>
            <p:spPr>
              <a:xfrm>
                <a:off x="-2" y="-2"/>
                <a:ext cx="1152208" cy="404561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796" name="Xception"/>
              <p:cNvSpPr txBox="1"/>
              <p:nvPr/>
            </p:nvSpPr>
            <p:spPr>
              <a:xfrm>
                <a:off x="-2" y="67657"/>
                <a:ext cx="1152208" cy="269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Xception</a:t>
                </a:r>
              </a:p>
            </p:txBody>
          </p:sp>
        </p:grpSp>
        <p:sp>
          <p:nvSpPr>
            <p:cNvPr id="798" name="Line"/>
            <p:cNvSpPr/>
            <p:nvPr/>
          </p:nvSpPr>
          <p:spPr>
            <a:xfrm>
              <a:off x="1199288" y="469237"/>
              <a:ext cx="394093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99" name="Line"/>
            <p:cNvSpPr/>
            <p:nvPr/>
          </p:nvSpPr>
          <p:spPr>
            <a:xfrm>
              <a:off x="2864042" y="468604"/>
              <a:ext cx="394093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800" name="data_example.png" descr="data_examp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7033" r="78296" b="0"/>
            <a:stretch>
              <a:fillRect/>
            </a:stretch>
          </p:blipFill>
          <p:spPr>
            <a:xfrm>
              <a:off x="-1" y="-2"/>
              <a:ext cx="1199294" cy="936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2" name="Line"/>
          <p:cNvSpPr/>
          <p:nvPr/>
        </p:nvSpPr>
        <p:spPr>
          <a:xfrm>
            <a:off x="5035863" y="2351551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3" name="Output / Classes"/>
          <p:cNvSpPr txBox="1"/>
          <p:nvPr/>
        </p:nvSpPr>
        <p:spPr>
          <a:xfrm>
            <a:off x="6869596" y="2185571"/>
            <a:ext cx="592722" cy="434337"/>
          </a:xfrm>
          <a:prstGeom prst="rect">
            <a:avLst/>
          </a:prstGeom>
          <a:ln w="12700">
            <a:solidFill>
              <a:srgbClr val="0D0D0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softmax</a:t>
            </a:r>
          </a:p>
        </p:txBody>
      </p:sp>
      <p:sp>
        <p:nvSpPr>
          <p:cNvPr id="804" name="Line"/>
          <p:cNvSpPr/>
          <p:nvPr/>
        </p:nvSpPr>
        <p:spPr>
          <a:xfrm>
            <a:off x="7509005" y="2307526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5" name="Line"/>
          <p:cNvSpPr/>
          <p:nvPr/>
        </p:nvSpPr>
        <p:spPr>
          <a:xfrm>
            <a:off x="6443981" y="2303681"/>
            <a:ext cx="366746" cy="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19" name="Group 52"/>
          <p:cNvGrpSpPr/>
          <p:nvPr/>
        </p:nvGrpSpPr>
        <p:grpSpPr>
          <a:xfrm>
            <a:off x="5590284" y="1612680"/>
            <a:ext cx="818755" cy="1470660"/>
            <a:chOff x="-1" y="0"/>
            <a:chExt cx="818753" cy="1470659"/>
          </a:xfrm>
        </p:grpSpPr>
        <p:sp>
          <p:nvSpPr>
            <p:cNvPr id="806" name="Rectangle"/>
            <p:cNvSpPr/>
            <p:nvPr/>
          </p:nvSpPr>
          <p:spPr>
            <a:xfrm>
              <a:off x="-2" y="-1"/>
              <a:ext cx="818755" cy="1470660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09" name="Oval 54"/>
            <p:cNvGrpSpPr/>
            <p:nvPr/>
          </p:nvGrpSpPr>
          <p:grpSpPr>
            <a:xfrm>
              <a:off x="84718" y="37390"/>
              <a:ext cx="601997" cy="302965"/>
              <a:chOff x="0" y="-1"/>
              <a:chExt cx="601996" cy="302963"/>
            </a:xfrm>
          </p:grpSpPr>
          <p:sp>
            <p:nvSpPr>
              <p:cNvPr id="807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08" name="shoe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12" name="Oval 55"/>
            <p:cNvGrpSpPr/>
            <p:nvPr/>
          </p:nvGrpSpPr>
          <p:grpSpPr>
            <a:xfrm>
              <a:off x="71253" y="394269"/>
              <a:ext cx="635271" cy="302965"/>
              <a:chOff x="-1" y="-1"/>
              <a:chExt cx="635269" cy="302963"/>
            </a:xfrm>
          </p:grpSpPr>
          <p:sp>
            <p:nvSpPr>
              <p:cNvPr id="810" name="Oval"/>
              <p:cNvSpPr/>
              <p:nvPr/>
            </p:nvSpPr>
            <p:spPr>
              <a:xfrm>
                <a:off x="-2" y="-2"/>
                <a:ext cx="635271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1" name="sandals"/>
              <p:cNvSpPr txBox="1"/>
              <p:nvPr/>
            </p:nvSpPr>
            <p:spPr>
              <a:xfrm>
                <a:off x="93031" y="42259"/>
                <a:ext cx="449203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15" name="Oval 56"/>
            <p:cNvGrpSpPr/>
            <p:nvPr/>
          </p:nvGrpSpPr>
          <p:grpSpPr>
            <a:xfrm>
              <a:off x="87889" y="738492"/>
              <a:ext cx="612411" cy="345437"/>
              <a:chOff x="0" y="0"/>
              <a:chExt cx="612410" cy="345435"/>
            </a:xfrm>
          </p:grpSpPr>
          <p:sp>
            <p:nvSpPr>
              <p:cNvPr id="813" name="Oval"/>
              <p:cNvSpPr/>
              <p:nvPr/>
            </p:nvSpPr>
            <p:spPr>
              <a:xfrm>
                <a:off x="-1" y="21242"/>
                <a:ext cx="612411" cy="3029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4" name="slippers"/>
              <p:cNvSpPr txBox="1"/>
              <p:nvPr/>
            </p:nvSpPr>
            <p:spPr>
              <a:xfrm>
                <a:off x="89683" y="-1"/>
                <a:ext cx="433041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18" name="Oval 57"/>
            <p:cNvGrpSpPr/>
            <p:nvPr/>
          </p:nvGrpSpPr>
          <p:grpSpPr>
            <a:xfrm>
              <a:off x="99318" y="1121684"/>
              <a:ext cx="601997" cy="302965"/>
              <a:chOff x="0" y="-1"/>
              <a:chExt cx="601996" cy="302963"/>
            </a:xfrm>
          </p:grpSpPr>
          <p:sp>
            <p:nvSpPr>
              <p:cNvPr id="816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17" name="boot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grpSp>
        <p:nvGrpSpPr>
          <p:cNvPr id="833" name="Group 58"/>
          <p:cNvGrpSpPr/>
          <p:nvPr/>
        </p:nvGrpSpPr>
        <p:grpSpPr>
          <a:xfrm>
            <a:off x="7970241" y="1612680"/>
            <a:ext cx="818755" cy="1470660"/>
            <a:chOff x="-1" y="0"/>
            <a:chExt cx="818753" cy="1470659"/>
          </a:xfrm>
        </p:grpSpPr>
        <p:sp>
          <p:nvSpPr>
            <p:cNvPr id="820" name="Rectangle"/>
            <p:cNvSpPr/>
            <p:nvPr/>
          </p:nvSpPr>
          <p:spPr>
            <a:xfrm>
              <a:off x="-2" y="-1"/>
              <a:ext cx="818755" cy="1470660"/>
            </a:xfrm>
            <a:prstGeom prst="rect">
              <a:avLst/>
            </a:prstGeom>
            <a:solidFill>
              <a:srgbClr val="BFDE8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900"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grpSp>
          <p:nvGrpSpPr>
            <p:cNvPr id="823" name="Oval 60"/>
            <p:cNvGrpSpPr/>
            <p:nvPr/>
          </p:nvGrpSpPr>
          <p:grpSpPr>
            <a:xfrm>
              <a:off x="84718" y="37390"/>
              <a:ext cx="601997" cy="302965"/>
              <a:chOff x="0" y="-1"/>
              <a:chExt cx="601996" cy="302963"/>
            </a:xfrm>
          </p:grpSpPr>
          <p:sp>
            <p:nvSpPr>
              <p:cNvPr id="821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2" name="shoe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shoes</a:t>
                </a:r>
              </a:p>
            </p:txBody>
          </p:sp>
        </p:grpSp>
        <p:grpSp>
          <p:nvGrpSpPr>
            <p:cNvPr id="826" name="Oval 61"/>
            <p:cNvGrpSpPr/>
            <p:nvPr/>
          </p:nvGrpSpPr>
          <p:grpSpPr>
            <a:xfrm>
              <a:off x="71253" y="394269"/>
              <a:ext cx="635271" cy="302965"/>
              <a:chOff x="-1" y="-1"/>
              <a:chExt cx="635269" cy="302963"/>
            </a:xfrm>
          </p:grpSpPr>
          <p:sp>
            <p:nvSpPr>
              <p:cNvPr id="824" name="Oval"/>
              <p:cNvSpPr/>
              <p:nvPr/>
            </p:nvSpPr>
            <p:spPr>
              <a:xfrm>
                <a:off x="-2" y="-2"/>
                <a:ext cx="635271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5" name="sandals"/>
              <p:cNvSpPr txBox="1"/>
              <p:nvPr/>
            </p:nvSpPr>
            <p:spPr>
              <a:xfrm>
                <a:off x="93031" y="42259"/>
                <a:ext cx="449203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sandals</a:t>
                </a:r>
              </a:p>
            </p:txBody>
          </p:sp>
        </p:grpSp>
        <p:grpSp>
          <p:nvGrpSpPr>
            <p:cNvPr id="829" name="Oval 62"/>
            <p:cNvGrpSpPr/>
            <p:nvPr/>
          </p:nvGrpSpPr>
          <p:grpSpPr>
            <a:xfrm>
              <a:off x="87889" y="738492"/>
              <a:ext cx="612411" cy="345437"/>
              <a:chOff x="0" y="0"/>
              <a:chExt cx="612410" cy="345435"/>
            </a:xfrm>
          </p:grpSpPr>
          <p:sp>
            <p:nvSpPr>
              <p:cNvPr id="827" name="Oval"/>
              <p:cNvSpPr/>
              <p:nvPr/>
            </p:nvSpPr>
            <p:spPr>
              <a:xfrm>
                <a:off x="-1" y="21242"/>
                <a:ext cx="612411" cy="3029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28" name="slippers"/>
              <p:cNvSpPr txBox="1"/>
              <p:nvPr/>
            </p:nvSpPr>
            <p:spPr>
              <a:xfrm>
                <a:off x="89683" y="-1"/>
                <a:ext cx="433041" cy="345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slippers</a:t>
                </a:r>
              </a:p>
            </p:txBody>
          </p:sp>
        </p:grpSp>
        <p:grpSp>
          <p:nvGrpSpPr>
            <p:cNvPr id="832" name="Oval 65"/>
            <p:cNvGrpSpPr/>
            <p:nvPr/>
          </p:nvGrpSpPr>
          <p:grpSpPr>
            <a:xfrm>
              <a:off x="99318" y="1121684"/>
              <a:ext cx="601997" cy="302965"/>
              <a:chOff x="0" y="-1"/>
              <a:chExt cx="601996" cy="302963"/>
            </a:xfrm>
          </p:grpSpPr>
          <p:sp>
            <p:nvSpPr>
              <p:cNvPr id="830" name="Oval"/>
              <p:cNvSpPr/>
              <p:nvPr/>
            </p:nvSpPr>
            <p:spPr>
              <a:xfrm>
                <a:off x="-1" y="-2"/>
                <a:ext cx="601997" cy="30296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sp>
            <p:nvSpPr>
              <p:cNvPr id="831" name="boots"/>
              <p:cNvSpPr txBox="1"/>
              <p:nvPr/>
            </p:nvSpPr>
            <p:spPr>
              <a:xfrm>
                <a:off x="88160" y="42259"/>
                <a:ext cx="425674" cy="218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sz="800">
                    <a:latin typeface="Proxima Nova Rg"/>
                    <a:ea typeface="Proxima Nova Rg"/>
                    <a:cs typeface="Proxima Nova Rg"/>
                    <a:sym typeface="Proxima Nova Rg"/>
                  </a:defRPr>
                </a:lvl1pPr>
              </a:lstStyle>
              <a:p>
                <a:pPr/>
                <a:r>
                  <a:t> boots</a:t>
                </a:r>
              </a:p>
            </p:txBody>
          </p:sp>
        </p:grpSp>
      </p:grpSp>
      <p:sp>
        <p:nvSpPr>
          <p:cNvPr id="834" name="TextBox 66"/>
          <p:cNvSpPr txBox="1"/>
          <p:nvPr/>
        </p:nvSpPr>
        <p:spPr>
          <a:xfrm>
            <a:off x="5729740" y="1336450"/>
            <a:ext cx="79103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scores</a:t>
            </a:r>
          </a:p>
        </p:txBody>
      </p:sp>
      <p:sp>
        <p:nvSpPr>
          <p:cNvPr id="835" name="TextBox 71"/>
          <p:cNvSpPr txBox="1"/>
          <p:nvPr/>
        </p:nvSpPr>
        <p:spPr>
          <a:xfrm>
            <a:off x="7926554" y="1336450"/>
            <a:ext cx="113492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Probabilities</a:t>
            </a:r>
          </a:p>
        </p:txBody>
      </p:sp>
      <p:sp>
        <p:nvSpPr>
          <p:cNvPr id="836" name="TextBox 78"/>
          <p:cNvSpPr txBox="1"/>
          <p:nvPr/>
        </p:nvSpPr>
        <p:spPr>
          <a:xfrm>
            <a:off x="2512202" y="2567632"/>
            <a:ext cx="889746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3, 3, 2048</a:t>
            </a:r>
          </a:p>
        </p:txBody>
      </p:sp>
      <p:sp>
        <p:nvSpPr>
          <p:cNvPr id="837" name="TextBox 80"/>
          <p:cNvSpPr txBox="1"/>
          <p:nvPr/>
        </p:nvSpPr>
        <p:spPr>
          <a:xfrm>
            <a:off x="4293908" y="2533450"/>
            <a:ext cx="889746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r>
              <a:t>2048</a:t>
            </a:r>
          </a:p>
        </p:txBody>
      </p:sp>
      <p:grpSp>
        <p:nvGrpSpPr>
          <p:cNvPr id="890" name="Group 2"/>
          <p:cNvGrpSpPr/>
          <p:nvPr/>
        </p:nvGrpSpPr>
        <p:grpSpPr>
          <a:xfrm>
            <a:off x="482805" y="4000979"/>
            <a:ext cx="8466892" cy="1996521"/>
            <a:chOff x="-1" y="0"/>
            <a:chExt cx="8466891" cy="1996519"/>
          </a:xfrm>
        </p:grpSpPr>
        <p:grpSp>
          <p:nvGrpSpPr>
            <p:cNvPr id="852" name="Group 13"/>
            <p:cNvGrpSpPr/>
            <p:nvPr/>
          </p:nvGrpSpPr>
          <p:grpSpPr>
            <a:xfrm>
              <a:off x="-2" y="367690"/>
              <a:ext cx="4978596" cy="1261136"/>
              <a:chOff x="0" y="-2"/>
              <a:chExt cx="4978595" cy="1261135"/>
            </a:xfrm>
          </p:grpSpPr>
          <p:grpSp>
            <p:nvGrpSpPr>
              <p:cNvPr id="840" name="Rectangle"/>
              <p:cNvGrpSpPr/>
              <p:nvPr/>
            </p:nvGrpSpPr>
            <p:grpSpPr>
              <a:xfrm>
                <a:off x="3998912" y="-3"/>
                <a:ext cx="554151" cy="1261136"/>
                <a:chOff x="0" y="-1"/>
                <a:chExt cx="554149" cy="1261135"/>
              </a:xfrm>
            </p:grpSpPr>
            <p:sp>
              <p:nvSpPr>
                <p:cNvPr id="838" name="Rectangle"/>
                <p:cNvSpPr/>
                <p:nvPr/>
              </p:nvSpPr>
              <p:spPr>
                <a:xfrm>
                  <a:off x="-1" y="-2"/>
                  <a:ext cx="554151" cy="1261137"/>
                </a:xfrm>
                <a:prstGeom prst="rect">
                  <a:avLst/>
                </a:prstGeom>
                <a:solidFill>
                  <a:srgbClr val="BFDE8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1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39" name="FC…"/>
                <p:cNvSpPr txBox="1"/>
                <p:nvPr/>
              </p:nvSpPr>
              <p:spPr>
                <a:xfrm>
                  <a:off x="-1" y="222890"/>
                  <a:ext cx="554151" cy="815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FC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+</a:t>
                  </a:r>
                </a:p>
                <a:p>
                  <a:pPr algn="ctr">
                    <a:defRPr sz="16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  <a:r>
                    <a:t>Relu</a:t>
                  </a:r>
                </a:p>
              </p:txBody>
            </p:sp>
          </p:grpSp>
          <p:pic>
            <p:nvPicPr>
              <p:cNvPr id="841" name="data_example.png" descr="data_exampl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77033" r="78296" b="0"/>
              <a:stretch>
                <a:fillRect/>
              </a:stretch>
            </p:blipFill>
            <p:spPr>
              <a:xfrm>
                <a:off x="-1" y="237789"/>
                <a:ext cx="1199294" cy="9363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44" name="Rectangle"/>
              <p:cNvGrpSpPr/>
              <p:nvPr/>
            </p:nvGrpSpPr>
            <p:grpSpPr>
              <a:xfrm>
                <a:off x="2894744" y="364093"/>
                <a:ext cx="676298" cy="650237"/>
                <a:chOff x="0" y="-1"/>
                <a:chExt cx="676296" cy="650235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0" y="122843"/>
                  <a:ext cx="676298" cy="404564"/>
                </a:xfrm>
                <a:prstGeom prst="rect">
                  <a:avLst/>
                </a:prstGeom>
                <a:solidFill>
                  <a:srgbClr val="00B0F0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3" name="G.A.B"/>
                <p:cNvSpPr txBox="1"/>
                <p:nvPr/>
              </p:nvSpPr>
              <p:spPr>
                <a:xfrm>
                  <a:off x="0" y="-2"/>
                  <a:ext cx="676298" cy="650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G.A.B</a:t>
                  </a:r>
                </a:p>
              </p:txBody>
            </p:sp>
          </p:grpSp>
          <p:grpSp>
            <p:nvGrpSpPr>
              <p:cNvPr id="847" name="Rectangle"/>
              <p:cNvGrpSpPr/>
              <p:nvPr/>
            </p:nvGrpSpPr>
            <p:grpSpPr>
              <a:xfrm>
                <a:off x="1622016" y="514136"/>
                <a:ext cx="789698" cy="404561"/>
                <a:chOff x="0" y="-1"/>
                <a:chExt cx="789697" cy="404559"/>
              </a:xfrm>
            </p:grpSpPr>
            <p:sp>
              <p:nvSpPr>
                <p:cNvPr id="845" name="Rectangle"/>
                <p:cNvSpPr/>
                <p:nvPr/>
              </p:nvSpPr>
              <p:spPr>
                <a:xfrm>
                  <a:off x="-1" y="-2"/>
                  <a:ext cx="789698" cy="404561"/>
                </a:xfrm>
                <a:prstGeom prst="rect">
                  <a:avLst/>
                </a:prstGeom>
                <a:solidFill>
                  <a:schemeClr val="accent4">
                    <a:lumOff val="25000"/>
                  </a:schemeClr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46" name="Xception"/>
                <p:cNvSpPr txBox="1"/>
                <p:nvPr/>
              </p:nvSpPr>
              <p:spPr>
                <a:xfrm>
                  <a:off x="-1" y="67657"/>
                  <a:ext cx="789698" cy="2692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2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Xception</a:t>
                  </a:r>
                </a:p>
              </p:txBody>
            </p:sp>
          </p:grpSp>
          <p:sp>
            <p:nvSpPr>
              <p:cNvPr id="848" name="Line"/>
              <p:cNvSpPr/>
              <p:nvPr/>
            </p:nvSpPr>
            <p:spPr>
              <a:xfrm>
                <a:off x="1190584" y="708142"/>
                <a:ext cx="394093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9" name="Line"/>
              <p:cNvSpPr/>
              <p:nvPr/>
            </p:nvSpPr>
            <p:spPr>
              <a:xfrm>
                <a:off x="2466363" y="689218"/>
                <a:ext cx="394093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Line"/>
              <p:cNvSpPr/>
              <p:nvPr/>
            </p:nvSpPr>
            <p:spPr>
              <a:xfrm>
                <a:off x="3615846" y="678753"/>
                <a:ext cx="366746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4611849" y="689218"/>
                <a:ext cx="366746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853" name="Output / Classes"/>
            <p:cNvSpPr txBox="1"/>
            <p:nvPr/>
          </p:nvSpPr>
          <p:spPr>
            <a:xfrm>
              <a:off x="6395078" y="885530"/>
              <a:ext cx="592722" cy="434337"/>
            </a:xfrm>
            <a:prstGeom prst="rect">
              <a:avLst/>
            </a:prstGeom>
            <a:noFill/>
            <a:ln w="12700" cap="flat">
              <a:solidFill>
                <a:srgbClr val="0D0D0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854" name="Line"/>
            <p:cNvSpPr/>
            <p:nvPr/>
          </p:nvSpPr>
          <p:spPr>
            <a:xfrm>
              <a:off x="7034486" y="1007486"/>
              <a:ext cx="366746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55" name="Line"/>
            <p:cNvSpPr/>
            <p:nvPr/>
          </p:nvSpPr>
          <p:spPr>
            <a:xfrm>
              <a:off x="5969461" y="1003640"/>
              <a:ext cx="366746" cy="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869" name="Group 90"/>
            <p:cNvGrpSpPr/>
            <p:nvPr/>
          </p:nvGrpSpPr>
          <p:grpSpPr>
            <a:xfrm>
              <a:off x="5115765" y="312639"/>
              <a:ext cx="818755" cy="1470666"/>
              <a:chOff x="-1" y="-1"/>
              <a:chExt cx="818754" cy="1470664"/>
            </a:xfrm>
          </p:grpSpPr>
          <p:sp>
            <p:nvSpPr>
              <p:cNvPr id="856" name="Rectangle"/>
              <p:cNvSpPr/>
              <p:nvPr/>
            </p:nvSpPr>
            <p:spPr>
              <a:xfrm>
                <a:off x="-2" y="-2"/>
                <a:ext cx="818756" cy="1470666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59" name="Oval 92"/>
              <p:cNvGrpSpPr/>
              <p:nvPr/>
            </p:nvGrpSpPr>
            <p:grpSpPr>
              <a:xfrm>
                <a:off x="84719" y="37392"/>
                <a:ext cx="601991" cy="302969"/>
                <a:chOff x="0" y="-1"/>
                <a:chExt cx="601989" cy="302968"/>
              </a:xfrm>
            </p:grpSpPr>
            <p:sp>
              <p:nvSpPr>
                <p:cNvPr id="857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58" name="shoe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62" name="Oval 93"/>
              <p:cNvGrpSpPr/>
              <p:nvPr/>
            </p:nvGrpSpPr>
            <p:grpSpPr>
              <a:xfrm>
                <a:off x="71252" y="394271"/>
                <a:ext cx="635271" cy="302969"/>
                <a:chOff x="0" y="-1"/>
                <a:chExt cx="635269" cy="302968"/>
              </a:xfrm>
            </p:grpSpPr>
            <p:sp>
              <p:nvSpPr>
                <p:cNvPr id="860" name="Oval"/>
                <p:cNvSpPr/>
                <p:nvPr/>
              </p:nvSpPr>
              <p:spPr>
                <a:xfrm>
                  <a:off x="-1" y="-2"/>
                  <a:ext cx="63527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1" name="sandals"/>
                <p:cNvSpPr txBox="1"/>
                <p:nvPr/>
              </p:nvSpPr>
              <p:spPr>
                <a:xfrm>
                  <a:off x="93033" y="42258"/>
                  <a:ext cx="44920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65" name="Oval 94"/>
              <p:cNvGrpSpPr/>
              <p:nvPr/>
            </p:nvGrpSpPr>
            <p:grpSpPr>
              <a:xfrm>
                <a:off x="87893" y="738496"/>
                <a:ext cx="612407" cy="345437"/>
                <a:chOff x="0" y="0"/>
                <a:chExt cx="612405" cy="345435"/>
              </a:xfrm>
            </p:grpSpPr>
            <p:sp>
              <p:nvSpPr>
                <p:cNvPr id="863" name="Oval"/>
                <p:cNvSpPr/>
                <p:nvPr/>
              </p:nvSpPr>
              <p:spPr>
                <a:xfrm>
                  <a:off x="0" y="21244"/>
                  <a:ext cx="612406" cy="3029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4" name="slippers"/>
                <p:cNvSpPr txBox="1"/>
                <p:nvPr/>
              </p:nvSpPr>
              <p:spPr>
                <a:xfrm>
                  <a:off x="89682" y="-2"/>
                  <a:ext cx="433043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68" name="Oval 95"/>
              <p:cNvGrpSpPr/>
              <p:nvPr/>
            </p:nvGrpSpPr>
            <p:grpSpPr>
              <a:xfrm>
                <a:off x="99319" y="1121692"/>
                <a:ext cx="601991" cy="302969"/>
                <a:chOff x="0" y="-1"/>
                <a:chExt cx="601989" cy="302968"/>
              </a:xfrm>
            </p:grpSpPr>
            <p:sp>
              <p:nvSpPr>
                <p:cNvPr id="866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67" name="boot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grpSp>
          <p:nvGrpSpPr>
            <p:cNvPr id="883" name="Group 96"/>
            <p:cNvGrpSpPr/>
            <p:nvPr/>
          </p:nvGrpSpPr>
          <p:grpSpPr>
            <a:xfrm>
              <a:off x="7495724" y="312639"/>
              <a:ext cx="818756" cy="1470666"/>
              <a:chOff x="-1" y="-1"/>
              <a:chExt cx="818754" cy="1470664"/>
            </a:xfrm>
          </p:grpSpPr>
          <p:sp>
            <p:nvSpPr>
              <p:cNvPr id="870" name="Rectangle"/>
              <p:cNvSpPr/>
              <p:nvPr/>
            </p:nvSpPr>
            <p:spPr>
              <a:xfrm>
                <a:off x="-2" y="-2"/>
                <a:ext cx="818756" cy="1470666"/>
              </a:xfrm>
              <a:prstGeom prst="rect">
                <a:avLst/>
              </a:prstGeom>
              <a:solidFill>
                <a:srgbClr val="BFDE8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900">
                    <a:latin typeface="Proxima Nova Rg"/>
                    <a:ea typeface="Proxima Nova Rg"/>
                    <a:cs typeface="Proxima Nova Rg"/>
                    <a:sym typeface="Proxima Nova Rg"/>
                  </a:defRPr>
                </a:pPr>
              </a:p>
            </p:txBody>
          </p:sp>
          <p:grpSp>
            <p:nvGrpSpPr>
              <p:cNvPr id="873" name="Oval 98"/>
              <p:cNvGrpSpPr/>
              <p:nvPr/>
            </p:nvGrpSpPr>
            <p:grpSpPr>
              <a:xfrm>
                <a:off x="84719" y="37392"/>
                <a:ext cx="601991" cy="302969"/>
                <a:chOff x="0" y="-1"/>
                <a:chExt cx="601989" cy="302968"/>
              </a:xfrm>
            </p:grpSpPr>
            <p:sp>
              <p:nvSpPr>
                <p:cNvPr id="871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A7A7A7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2" name="shoe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shoes</a:t>
                  </a:r>
                </a:p>
              </p:txBody>
            </p:sp>
          </p:grpSp>
          <p:grpSp>
            <p:nvGrpSpPr>
              <p:cNvPr id="876" name="Oval 99"/>
              <p:cNvGrpSpPr/>
              <p:nvPr/>
            </p:nvGrpSpPr>
            <p:grpSpPr>
              <a:xfrm>
                <a:off x="71252" y="394271"/>
                <a:ext cx="635271" cy="302969"/>
                <a:chOff x="0" y="-1"/>
                <a:chExt cx="635269" cy="302968"/>
              </a:xfrm>
            </p:grpSpPr>
            <p:sp>
              <p:nvSpPr>
                <p:cNvPr id="874" name="Oval"/>
                <p:cNvSpPr/>
                <p:nvPr/>
              </p:nvSpPr>
              <p:spPr>
                <a:xfrm>
                  <a:off x="-1" y="-2"/>
                  <a:ext cx="63527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5" name="sandals"/>
                <p:cNvSpPr txBox="1"/>
                <p:nvPr/>
              </p:nvSpPr>
              <p:spPr>
                <a:xfrm>
                  <a:off x="93033" y="42258"/>
                  <a:ext cx="44920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sandals</a:t>
                  </a:r>
                </a:p>
              </p:txBody>
            </p:sp>
          </p:grpSp>
          <p:grpSp>
            <p:nvGrpSpPr>
              <p:cNvPr id="879" name="Oval 100"/>
              <p:cNvGrpSpPr/>
              <p:nvPr/>
            </p:nvGrpSpPr>
            <p:grpSpPr>
              <a:xfrm>
                <a:off x="87893" y="738496"/>
                <a:ext cx="612407" cy="345437"/>
                <a:chOff x="0" y="0"/>
                <a:chExt cx="612405" cy="345435"/>
              </a:xfrm>
            </p:grpSpPr>
            <p:sp>
              <p:nvSpPr>
                <p:cNvPr id="877" name="Oval"/>
                <p:cNvSpPr/>
                <p:nvPr/>
              </p:nvSpPr>
              <p:spPr>
                <a:xfrm>
                  <a:off x="0" y="21244"/>
                  <a:ext cx="612406" cy="3029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78" name="slippers"/>
                <p:cNvSpPr txBox="1"/>
                <p:nvPr/>
              </p:nvSpPr>
              <p:spPr>
                <a:xfrm>
                  <a:off x="89682" y="-2"/>
                  <a:ext cx="433043" cy="34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slippers</a:t>
                  </a:r>
                </a:p>
              </p:txBody>
            </p:sp>
          </p:grpSp>
          <p:grpSp>
            <p:nvGrpSpPr>
              <p:cNvPr id="882" name="Oval 101"/>
              <p:cNvGrpSpPr/>
              <p:nvPr/>
            </p:nvGrpSpPr>
            <p:grpSpPr>
              <a:xfrm>
                <a:off x="99319" y="1121692"/>
                <a:ext cx="601991" cy="302969"/>
                <a:chOff x="0" y="-1"/>
                <a:chExt cx="601989" cy="302968"/>
              </a:xfrm>
            </p:grpSpPr>
            <p:sp>
              <p:nvSpPr>
                <p:cNvPr id="880" name="Oval"/>
                <p:cNvSpPr/>
                <p:nvPr/>
              </p:nvSpPr>
              <p:spPr>
                <a:xfrm>
                  <a:off x="-1" y="-2"/>
                  <a:ext cx="601991" cy="302970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pPr>
                </a:p>
              </p:txBody>
            </p:sp>
            <p:sp>
              <p:nvSpPr>
                <p:cNvPr id="881" name="boots"/>
                <p:cNvSpPr txBox="1"/>
                <p:nvPr/>
              </p:nvSpPr>
              <p:spPr>
                <a:xfrm>
                  <a:off x="88158" y="42258"/>
                  <a:ext cx="425674" cy="218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>
                    <a:defRPr sz="800">
                      <a:latin typeface="Proxima Nova Rg"/>
                      <a:ea typeface="Proxima Nova Rg"/>
                      <a:cs typeface="Proxima Nova Rg"/>
                      <a:sym typeface="Proxima Nova Rg"/>
                    </a:defRPr>
                  </a:lvl1pPr>
                </a:lstStyle>
                <a:p>
                  <a:pPr/>
                  <a:r>
                    <a:t> boots</a:t>
                  </a:r>
                </a:p>
              </p:txBody>
            </p:sp>
          </p:grpSp>
        </p:grpSp>
        <p:sp>
          <p:nvSpPr>
            <p:cNvPr id="884" name="TextBox 102"/>
            <p:cNvSpPr txBox="1"/>
            <p:nvPr/>
          </p:nvSpPr>
          <p:spPr>
            <a:xfrm>
              <a:off x="5255219" y="36408"/>
              <a:ext cx="791030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885" name="TextBox 103"/>
            <p:cNvSpPr txBox="1"/>
            <p:nvPr/>
          </p:nvSpPr>
          <p:spPr>
            <a:xfrm>
              <a:off x="7453089" y="22024"/>
              <a:ext cx="964271" cy="26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886" name="Rectangle: Rounded Corners 1"/>
            <p:cNvSpPr/>
            <p:nvPr/>
          </p:nvSpPr>
          <p:spPr>
            <a:xfrm>
              <a:off x="54397" y="0"/>
              <a:ext cx="8412493" cy="1996521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Proxima Nova Rg"/>
                  <a:ea typeface="Proxima Nova Rg"/>
                  <a:cs typeface="Proxima Nova Rg"/>
                  <a:sym typeface="Proxima Nova Rg"/>
                </a:defRPr>
              </a:pPr>
            </a:p>
          </p:txBody>
        </p:sp>
        <p:sp>
          <p:nvSpPr>
            <p:cNvPr id="887" name="TextBox 68"/>
            <p:cNvSpPr txBox="1"/>
            <p:nvPr/>
          </p:nvSpPr>
          <p:spPr>
            <a:xfrm>
              <a:off x="4115924" y="1628816"/>
              <a:ext cx="679298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512</a:t>
              </a:r>
            </a:p>
          </p:txBody>
        </p:sp>
        <p:sp>
          <p:nvSpPr>
            <p:cNvPr id="888" name="TextBox 79"/>
            <p:cNvSpPr txBox="1"/>
            <p:nvPr/>
          </p:nvSpPr>
          <p:spPr>
            <a:xfrm>
              <a:off x="1659147" y="1280188"/>
              <a:ext cx="88974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2048, 3, 3</a:t>
              </a:r>
            </a:p>
          </p:txBody>
        </p:sp>
        <p:sp>
          <p:nvSpPr>
            <p:cNvPr id="889" name="TextBox 81"/>
            <p:cNvSpPr txBox="1"/>
            <p:nvPr/>
          </p:nvSpPr>
          <p:spPr>
            <a:xfrm>
              <a:off x="3022858" y="1244532"/>
              <a:ext cx="889746" cy="256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100">
                  <a:latin typeface="Proxima Nova Rg"/>
                  <a:ea typeface="Proxima Nova Rg"/>
                  <a:cs typeface="Proxima Nova Rg"/>
                  <a:sym typeface="Proxima Nova Rg"/>
                </a:defRPr>
              </a:lvl1pPr>
            </a:lstStyle>
            <a:p>
              <a:pPr/>
              <a:r>
                <a:t>2048</a:t>
              </a:r>
            </a:p>
          </p:txBody>
        </p:sp>
      </p:grpSp>
      <p:sp>
        <p:nvSpPr>
          <p:cNvPr id="891" name="TextBox 64"/>
          <p:cNvSpPr txBox="1"/>
          <p:nvPr/>
        </p:nvSpPr>
        <p:spPr>
          <a:xfrm>
            <a:off x="2104830" y="6291000"/>
            <a:ext cx="550317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 Figure 4: implemented transfer learning architectures. 	G.A.B: GlobalAveragePooling</a:t>
            </a:r>
          </a:p>
        </p:txBody>
      </p:sp>
      <p:sp>
        <p:nvSpPr>
          <p:cNvPr id="892" name="Rectangle: Rounded Corners 67"/>
          <p:cNvSpPr/>
          <p:nvPr/>
        </p:nvSpPr>
        <p:spPr>
          <a:xfrm>
            <a:off x="540322" y="1246898"/>
            <a:ext cx="8412483" cy="1996515"/>
          </a:xfrm>
          <a:prstGeom prst="roundRect">
            <a:avLst>
              <a:gd name="adj" fmla="val 16667"/>
            </a:avLst>
          </a:prstGeom>
          <a:ln w="190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2" grpId="1"/>
      <p:bldP build="whole" bldLvl="1" animBg="1" rev="0" advAuto="0" spid="890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